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81"/>
  </p:notesMasterIdLst>
  <p:sldIdLst>
    <p:sldId id="256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46" r:id="rId13"/>
    <p:sldId id="332" r:id="rId14"/>
    <p:sldId id="342" r:id="rId15"/>
    <p:sldId id="334" r:id="rId16"/>
    <p:sldId id="335" r:id="rId17"/>
    <p:sldId id="336" r:id="rId18"/>
    <p:sldId id="337" r:id="rId19"/>
    <p:sldId id="339" r:id="rId20"/>
    <p:sldId id="344" r:id="rId21"/>
    <p:sldId id="338" r:id="rId22"/>
    <p:sldId id="340" r:id="rId23"/>
    <p:sldId id="341" r:id="rId24"/>
    <p:sldId id="265" r:id="rId25"/>
    <p:sldId id="266" r:id="rId26"/>
    <p:sldId id="267" r:id="rId27"/>
    <p:sldId id="268" r:id="rId28"/>
    <p:sldId id="269" r:id="rId29"/>
    <p:sldId id="270" r:id="rId30"/>
    <p:sldId id="262" r:id="rId31"/>
    <p:sldId id="271" r:id="rId32"/>
    <p:sldId id="272" r:id="rId33"/>
    <p:sldId id="273" r:id="rId34"/>
    <p:sldId id="274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283" r:id="rId43"/>
    <p:sldId id="284" r:id="rId44"/>
    <p:sldId id="286" r:id="rId45"/>
    <p:sldId id="285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45" r:id="rId79"/>
    <p:sldId id="320" r:id="rId80"/>
  </p:sldIdLst>
  <p:sldSz cx="12192000" cy="6858000"/>
  <p:notesSz cx="9601200" cy="1508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EA8FFE-900E-4295-821F-788B5D9D8AE8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7263D80-FB26-4AF0-8C32-DFB330E9A4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latent variable is something that is hidden but important.</a:t>
          </a:r>
        </a:p>
      </dgm:t>
    </dgm:pt>
    <dgm:pt modelId="{8B4BEA27-0277-4F54-BADA-00EF2A7662CB}" type="parTrans" cxnId="{6BE1338C-6D2A-47ED-8293-0DCD35A5DF3B}">
      <dgm:prSet/>
      <dgm:spPr/>
      <dgm:t>
        <a:bodyPr/>
        <a:lstStyle/>
        <a:p>
          <a:endParaRPr lang="en-US"/>
        </a:p>
      </dgm:t>
    </dgm:pt>
    <dgm:pt modelId="{5A0E2CB1-6F3E-4385-AF23-29A231E54399}" type="sibTrans" cxnId="{6BE1338C-6D2A-47ED-8293-0DCD35A5DF3B}">
      <dgm:prSet/>
      <dgm:spPr/>
      <dgm:t>
        <a:bodyPr/>
        <a:lstStyle/>
        <a:p>
          <a:endParaRPr lang="en-US"/>
        </a:p>
      </dgm:t>
    </dgm:pt>
    <dgm:pt modelId="{AC8A173F-808A-471A-A60E-FF240E8D6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e.g., age, mood, head angle — we don’t see these in a face image, but these hidden things affect the face image. These things are latent variables.</a:t>
          </a:r>
        </a:p>
      </dgm:t>
    </dgm:pt>
    <dgm:pt modelId="{9167D865-14AB-4660-BDDB-43AC9809D4BE}" type="parTrans" cxnId="{03F1062F-A732-4D02-A514-19325AA4C418}">
      <dgm:prSet/>
      <dgm:spPr/>
      <dgm:t>
        <a:bodyPr/>
        <a:lstStyle/>
        <a:p>
          <a:endParaRPr lang="en-US"/>
        </a:p>
      </dgm:t>
    </dgm:pt>
    <dgm:pt modelId="{BEDC1B56-1FA0-4D12-A870-FDEBBB32F75E}" type="sibTrans" cxnId="{03F1062F-A732-4D02-A514-19325AA4C418}">
      <dgm:prSet/>
      <dgm:spPr/>
      <dgm:t>
        <a:bodyPr/>
        <a:lstStyle/>
        <a:p>
          <a:endParaRPr lang="en-US"/>
        </a:p>
      </dgm:t>
    </dgm:pt>
    <dgm:pt modelId="{5FA35DDD-96B6-44AA-B7B2-FBDA0B3E99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Latent space is a map of all possible latent variables i.e., every point represents a hidden description of a data sample, similar points make similar data.</a:t>
          </a:r>
        </a:p>
      </dgm:t>
    </dgm:pt>
    <dgm:pt modelId="{85E5E6EE-94FF-475A-ABC2-D622FB1AAD2C}" type="parTrans" cxnId="{DAB3CB2D-15BF-4B7A-96B1-FBCAD22A08DB}">
      <dgm:prSet/>
      <dgm:spPr/>
      <dgm:t>
        <a:bodyPr/>
        <a:lstStyle/>
        <a:p>
          <a:endParaRPr lang="en-US"/>
        </a:p>
      </dgm:t>
    </dgm:pt>
    <dgm:pt modelId="{E5B7016B-F4BB-4260-BAD4-511B365FEFAC}" type="sibTrans" cxnId="{DAB3CB2D-15BF-4B7A-96B1-FBCAD22A08DB}">
      <dgm:prSet/>
      <dgm:spPr/>
      <dgm:t>
        <a:bodyPr/>
        <a:lstStyle/>
        <a:p>
          <a:endParaRPr lang="en-US"/>
        </a:p>
      </dgm:t>
    </dgm:pt>
    <dgm:pt modelId="{88A2FA8A-0ED7-4987-A6F8-8FCECAC7F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e.g., smile → no smile, rotate head left → right, old → young.</a:t>
          </a:r>
        </a:p>
      </dgm:t>
    </dgm:pt>
    <dgm:pt modelId="{3E5BB012-125B-47E7-BFF6-E2BB51B43A2D}" type="parTrans" cxnId="{3DE9A053-6214-4CCF-8B19-EE7651BFC9FD}">
      <dgm:prSet/>
      <dgm:spPr/>
      <dgm:t>
        <a:bodyPr/>
        <a:lstStyle/>
        <a:p>
          <a:endParaRPr lang="en-US"/>
        </a:p>
      </dgm:t>
    </dgm:pt>
    <dgm:pt modelId="{FBB93839-A230-4D87-BCE0-60FA849A65C9}" type="sibTrans" cxnId="{3DE9A053-6214-4CCF-8B19-EE7651BFC9FD}">
      <dgm:prSet/>
      <dgm:spPr/>
      <dgm:t>
        <a:bodyPr/>
        <a:lstStyle/>
        <a:p>
          <a:endParaRPr lang="en-US"/>
        </a:p>
      </dgm:t>
    </dgm:pt>
    <dgm:pt modelId="{298A6783-5B11-4F02-92AA-882437C36506}" type="pres">
      <dgm:prSet presAssocID="{6FEA8FFE-900E-4295-821F-788B5D9D8AE8}" presName="linear" presStyleCnt="0">
        <dgm:presLayoutVars>
          <dgm:animLvl val="lvl"/>
          <dgm:resizeHandles val="exact"/>
        </dgm:presLayoutVars>
      </dgm:prSet>
      <dgm:spPr/>
    </dgm:pt>
    <dgm:pt modelId="{27C8102D-755A-4E31-98A1-E3604F5ECA44}" type="pres">
      <dgm:prSet presAssocID="{97263D80-FB26-4AF0-8C32-DFB330E9A4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4A17FBB-CC12-4B63-8524-8A2AE0D59346}" type="pres">
      <dgm:prSet presAssocID="{5A0E2CB1-6F3E-4385-AF23-29A231E54399}" presName="spacer" presStyleCnt="0"/>
      <dgm:spPr/>
    </dgm:pt>
    <dgm:pt modelId="{80B7C078-6BFC-474A-93B9-85A5D5817D10}" type="pres">
      <dgm:prSet presAssocID="{AC8A173F-808A-471A-A60E-FF240E8D6D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4FC882-AEF7-4F80-9527-40865B102811}" type="pres">
      <dgm:prSet presAssocID="{BEDC1B56-1FA0-4D12-A870-FDEBBB32F75E}" presName="spacer" presStyleCnt="0"/>
      <dgm:spPr/>
    </dgm:pt>
    <dgm:pt modelId="{C6BA325B-5837-451F-B775-76A8C8ED7012}" type="pres">
      <dgm:prSet presAssocID="{5FA35DDD-96B6-44AA-B7B2-FBDA0B3E991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0432BE-2654-4B45-A2D0-8BB291536CF8}" type="pres">
      <dgm:prSet presAssocID="{E5B7016B-F4BB-4260-BAD4-511B365FEFAC}" presName="spacer" presStyleCnt="0"/>
      <dgm:spPr/>
    </dgm:pt>
    <dgm:pt modelId="{1DD40DC7-B98F-4A9B-832A-64C0F4F62191}" type="pres">
      <dgm:prSet presAssocID="{88A2FA8A-0ED7-4987-A6F8-8FCECAC7F3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9AB20B-AE26-4555-8AD7-57FF9DBC3F0E}" type="presOf" srcId="{88A2FA8A-0ED7-4987-A6F8-8FCECAC7F306}" destId="{1DD40DC7-B98F-4A9B-832A-64C0F4F62191}" srcOrd="0" destOrd="0" presId="urn:microsoft.com/office/officeart/2005/8/layout/vList2"/>
    <dgm:cxn modelId="{C3FD0F1D-5582-41DE-B478-93636E871B83}" type="presOf" srcId="{5FA35DDD-96B6-44AA-B7B2-FBDA0B3E991E}" destId="{C6BA325B-5837-451F-B775-76A8C8ED7012}" srcOrd="0" destOrd="0" presId="urn:microsoft.com/office/officeart/2005/8/layout/vList2"/>
    <dgm:cxn modelId="{DAB3CB2D-15BF-4B7A-96B1-FBCAD22A08DB}" srcId="{6FEA8FFE-900E-4295-821F-788B5D9D8AE8}" destId="{5FA35DDD-96B6-44AA-B7B2-FBDA0B3E991E}" srcOrd="2" destOrd="0" parTransId="{85E5E6EE-94FF-475A-ABC2-D622FB1AAD2C}" sibTransId="{E5B7016B-F4BB-4260-BAD4-511B365FEFAC}"/>
    <dgm:cxn modelId="{7F444F2E-4C03-48CE-9B62-2DBA1CDA9475}" type="presOf" srcId="{6FEA8FFE-900E-4295-821F-788B5D9D8AE8}" destId="{298A6783-5B11-4F02-92AA-882437C36506}" srcOrd="0" destOrd="0" presId="urn:microsoft.com/office/officeart/2005/8/layout/vList2"/>
    <dgm:cxn modelId="{03F1062F-A732-4D02-A514-19325AA4C418}" srcId="{6FEA8FFE-900E-4295-821F-788B5D9D8AE8}" destId="{AC8A173F-808A-471A-A60E-FF240E8D6DA4}" srcOrd="1" destOrd="0" parTransId="{9167D865-14AB-4660-BDDB-43AC9809D4BE}" sibTransId="{BEDC1B56-1FA0-4D12-A870-FDEBBB32F75E}"/>
    <dgm:cxn modelId="{4BE3E335-D2C3-4209-9230-006038549B22}" type="presOf" srcId="{97263D80-FB26-4AF0-8C32-DFB330E9A478}" destId="{27C8102D-755A-4E31-98A1-E3604F5ECA44}" srcOrd="0" destOrd="0" presId="urn:microsoft.com/office/officeart/2005/8/layout/vList2"/>
    <dgm:cxn modelId="{B28A1462-B52D-4447-A3D3-E3CF75D9AE71}" type="presOf" srcId="{AC8A173F-808A-471A-A60E-FF240E8D6DA4}" destId="{80B7C078-6BFC-474A-93B9-85A5D5817D10}" srcOrd="0" destOrd="0" presId="urn:microsoft.com/office/officeart/2005/8/layout/vList2"/>
    <dgm:cxn modelId="{3DE9A053-6214-4CCF-8B19-EE7651BFC9FD}" srcId="{6FEA8FFE-900E-4295-821F-788B5D9D8AE8}" destId="{88A2FA8A-0ED7-4987-A6F8-8FCECAC7F306}" srcOrd="3" destOrd="0" parTransId="{3E5BB012-125B-47E7-BFF6-E2BB51B43A2D}" sibTransId="{FBB93839-A230-4D87-BCE0-60FA849A65C9}"/>
    <dgm:cxn modelId="{6BE1338C-6D2A-47ED-8293-0DCD35A5DF3B}" srcId="{6FEA8FFE-900E-4295-821F-788B5D9D8AE8}" destId="{97263D80-FB26-4AF0-8C32-DFB330E9A478}" srcOrd="0" destOrd="0" parTransId="{8B4BEA27-0277-4F54-BADA-00EF2A7662CB}" sibTransId="{5A0E2CB1-6F3E-4385-AF23-29A231E54399}"/>
    <dgm:cxn modelId="{18A1BAC0-307C-49BD-854A-0EA991397139}" type="presParOf" srcId="{298A6783-5B11-4F02-92AA-882437C36506}" destId="{27C8102D-755A-4E31-98A1-E3604F5ECA44}" srcOrd="0" destOrd="0" presId="urn:microsoft.com/office/officeart/2005/8/layout/vList2"/>
    <dgm:cxn modelId="{6CEB1D37-86EE-4817-8AED-54098C3B1234}" type="presParOf" srcId="{298A6783-5B11-4F02-92AA-882437C36506}" destId="{04A17FBB-CC12-4B63-8524-8A2AE0D59346}" srcOrd="1" destOrd="0" presId="urn:microsoft.com/office/officeart/2005/8/layout/vList2"/>
    <dgm:cxn modelId="{37093280-A7EE-4C06-BB25-E9F97FDA9FA5}" type="presParOf" srcId="{298A6783-5B11-4F02-92AA-882437C36506}" destId="{80B7C078-6BFC-474A-93B9-85A5D5817D10}" srcOrd="2" destOrd="0" presId="urn:microsoft.com/office/officeart/2005/8/layout/vList2"/>
    <dgm:cxn modelId="{21FCBD58-E46D-47EB-8E2F-A9C964A2F1BB}" type="presParOf" srcId="{298A6783-5B11-4F02-92AA-882437C36506}" destId="{C54FC882-AEF7-4F80-9527-40865B102811}" srcOrd="3" destOrd="0" presId="urn:microsoft.com/office/officeart/2005/8/layout/vList2"/>
    <dgm:cxn modelId="{3C0F8687-B6B1-40BD-BA88-495220DE3BC7}" type="presParOf" srcId="{298A6783-5B11-4F02-92AA-882437C36506}" destId="{C6BA325B-5837-451F-B775-76A8C8ED7012}" srcOrd="4" destOrd="0" presId="urn:microsoft.com/office/officeart/2005/8/layout/vList2"/>
    <dgm:cxn modelId="{ABC2DE31-28A2-40C0-A883-2D7AC24AE2FF}" type="presParOf" srcId="{298A6783-5B11-4F02-92AA-882437C36506}" destId="{250432BE-2654-4B45-A2D0-8BB291536CF8}" srcOrd="5" destOrd="0" presId="urn:microsoft.com/office/officeart/2005/8/layout/vList2"/>
    <dgm:cxn modelId="{1F1CB0F6-3785-4383-83AD-21DA980D1C58}" type="presParOf" srcId="{298A6783-5B11-4F02-92AA-882437C36506}" destId="{1DD40DC7-B98F-4A9B-832A-64C0F4F6219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013EF8-176D-4E5F-8418-4ED679328F0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44992E-0849-433A-A7D8-323D4BAE174B}">
      <dgm:prSet/>
      <dgm:spPr/>
      <dgm:t>
        <a:bodyPr/>
        <a:lstStyle/>
        <a:p>
          <a:r>
            <a:rPr lang="en-IN" b="0" i="0"/>
            <a:t>Warm-up phase: only pixel and perceptual losses</a:t>
          </a:r>
          <a:endParaRPr lang="en-US"/>
        </a:p>
      </dgm:t>
    </dgm:pt>
    <dgm:pt modelId="{8D6DF33C-990D-44E1-BAC7-44232F979375}" type="parTrans" cxnId="{49269852-1F23-41FC-98DA-DB75B1D797D3}">
      <dgm:prSet/>
      <dgm:spPr/>
      <dgm:t>
        <a:bodyPr/>
        <a:lstStyle/>
        <a:p>
          <a:endParaRPr lang="en-US"/>
        </a:p>
      </dgm:t>
    </dgm:pt>
    <dgm:pt modelId="{D04C1061-BDEA-4F3B-88DC-3D35AF18A4D2}" type="sibTrans" cxnId="{49269852-1F23-41FC-98DA-DB75B1D797D3}">
      <dgm:prSet/>
      <dgm:spPr/>
      <dgm:t>
        <a:bodyPr/>
        <a:lstStyle/>
        <a:p>
          <a:endParaRPr lang="en-US"/>
        </a:p>
      </dgm:t>
    </dgm:pt>
    <dgm:pt modelId="{4DD49FD0-F4B2-42D5-97B2-6C27E6E6504F}">
      <dgm:prSet/>
      <dgm:spPr/>
      <dgm:t>
        <a:bodyPr/>
        <a:lstStyle/>
        <a:p>
          <a:r>
            <a:rPr lang="en-IN" b="0" i="0"/>
            <a:t>Full ESRGAN: add adversarial (RaGAN) loss after stabilization</a:t>
          </a:r>
          <a:endParaRPr lang="en-US"/>
        </a:p>
      </dgm:t>
    </dgm:pt>
    <dgm:pt modelId="{116057FE-58B1-4DD4-B01A-EAB645233310}" type="parTrans" cxnId="{B3A161C8-3C70-4129-9CA9-2D5A238F6EC1}">
      <dgm:prSet/>
      <dgm:spPr/>
      <dgm:t>
        <a:bodyPr/>
        <a:lstStyle/>
        <a:p>
          <a:endParaRPr lang="en-US"/>
        </a:p>
      </dgm:t>
    </dgm:pt>
    <dgm:pt modelId="{61110D93-1A3B-4AC5-A773-C584FB734469}" type="sibTrans" cxnId="{B3A161C8-3C70-4129-9CA9-2D5A238F6EC1}">
      <dgm:prSet/>
      <dgm:spPr/>
      <dgm:t>
        <a:bodyPr/>
        <a:lstStyle/>
        <a:p>
          <a:endParaRPr lang="en-US"/>
        </a:p>
      </dgm:t>
    </dgm:pt>
    <dgm:pt modelId="{33FD98AC-1A5A-45AA-BE74-92B31282370D}">
      <dgm:prSet/>
      <dgm:spPr/>
      <dgm:t>
        <a:bodyPr/>
        <a:lstStyle/>
        <a:p>
          <a:r>
            <a:rPr lang="en-IN" b="0" i="0"/>
            <a:t>Adam optimizer: lr=2e−4</a:t>
          </a:r>
          <a:r>
            <a:rPr lang="en-IN" b="0" i="1"/>
            <a:t>lr</a:t>
          </a:r>
          <a:r>
            <a:rPr lang="en-IN" b="0" i="0"/>
            <a:t>=2</a:t>
          </a:r>
          <a:r>
            <a:rPr lang="en-IN" b="0" i="1"/>
            <a:t>e</a:t>
          </a:r>
          <a:r>
            <a:rPr lang="en-IN" b="0" i="0"/>
            <a:t>−4</a:t>
          </a:r>
          <a:endParaRPr lang="en-US"/>
        </a:p>
      </dgm:t>
    </dgm:pt>
    <dgm:pt modelId="{ABB438C2-3482-463D-8EF3-56F02B3CCFFC}" type="parTrans" cxnId="{94C1065F-9845-4F61-ADB6-8FC78F50E0AA}">
      <dgm:prSet/>
      <dgm:spPr/>
      <dgm:t>
        <a:bodyPr/>
        <a:lstStyle/>
        <a:p>
          <a:endParaRPr lang="en-US"/>
        </a:p>
      </dgm:t>
    </dgm:pt>
    <dgm:pt modelId="{A71E1CFE-C54C-4F80-AB4E-8EB2B6B4BB28}" type="sibTrans" cxnId="{94C1065F-9845-4F61-ADB6-8FC78F50E0AA}">
      <dgm:prSet/>
      <dgm:spPr/>
      <dgm:t>
        <a:bodyPr/>
        <a:lstStyle/>
        <a:p>
          <a:endParaRPr lang="en-US"/>
        </a:p>
      </dgm:t>
    </dgm:pt>
    <dgm:pt modelId="{C291E941-BE54-4E6B-A5F6-BC7000924F97}">
      <dgm:prSet/>
      <dgm:spPr/>
      <dgm:t>
        <a:bodyPr/>
        <a:lstStyle/>
        <a:p>
          <a:r>
            <a:rPr lang="en-IN" b="0" i="0"/>
            <a:t>Large batch sizes, lots of data augmentation</a:t>
          </a:r>
          <a:endParaRPr lang="en-US"/>
        </a:p>
      </dgm:t>
    </dgm:pt>
    <dgm:pt modelId="{E8F681AA-8AD0-4A11-9428-23D75FE9B6B6}" type="parTrans" cxnId="{D4F2AA8E-A132-4AC9-9D0F-83F024C6A8EC}">
      <dgm:prSet/>
      <dgm:spPr/>
      <dgm:t>
        <a:bodyPr/>
        <a:lstStyle/>
        <a:p>
          <a:endParaRPr lang="en-US"/>
        </a:p>
      </dgm:t>
    </dgm:pt>
    <dgm:pt modelId="{99887D6D-D7E4-43B9-920C-72A163BD10E3}" type="sibTrans" cxnId="{D4F2AA8E-A132-4AC9-9D0F-83F024C6A8EC}">
      <dgm:prSet/>
      <dgm:spPr/>
      <dgm:t>
        <a:bodyPr/>
        <a:lstStyle/>
        <a:p>
          <a:endParaRPr lang="en-US"/>
        </a:p>
      </dgm:t>
    </dgm:pt>
    <dgm:pt modelId="{257B2DFF-D0A5-4CC3-9EF5-867DD8771F63}">
      <dgm:prSet/>
      <dgm:spPr/>
      <dgm:t>
        <a:bodyPr/>
        <a:lstStyle/>
        <a:p>
          <a:r>
            <a:rPr lang="en-IN" b="0" i="0"/>
            <a:t>Training challenges: memory usage increases with deeper RRDB stacks</a:t>
          </a:r>
          <a:endParaRPr lang="en-US"/>
        </a:p>
      </dgm:t>
    </dgm:pt>
    <dgm:pt modelId="{79FE3161-0070-4BD1-90BA-525766763367}" type="parTrans" cxnId="{594A4485-2A94-4329-9C2D-5413E3C3F5F9}">
      <dgm:prSet/>
      <dgm:spPr/>
      <dgm:t>
        <a:bodyPr/>
        <a:lstStyle/>
        <a:p>
          <a:endParaRPr lang="en-US"/>
        </a:p>
      </dgm:t>
    </dgm:pt>
    <dgm:pt modelId="{AD3A48F9-44C8-4625-928A-230FD4E315F1}" type="sibTrans" cxnId="{594A4485-2A94-4329-9C2D-5413E3C3F5F9}">
      <dgm:prSet/>
      <dgm:spPr/>
      <dgm:t>
        <a:bodyPr/>
        <a:lstStyle/>
        <a:p>
          <a:endParaRPr lang="en-US"/>
        </a:p>
      </dgm:t>
    </dgm:pt>
    <dgm:pt modelId="{ECD6EB47-15F8-4D18-91E9-6BE267EE4544}" type="pres">
      <dgm:prSet presAssocID="{62013EF8-176D-4E5F-8418-4ED679328F03}" presName="outerComposite" presStyleCnt="0">
        <dgm:presLayoutVars>
          <dgm:chMax val="5"/>
          <dgm:dir/>
          <dgm:resizeHandles val="exact"/>
        </dgm:presLayoutVars>
      </dgm:prSet>
      <dgm:spPr/>
    </dgm:pt>
    <dgm:pt modelId="{367870FD-72DC-46ED-9FB3-AE636758E8E9}" type="pres">
      <dgm:prSet presAssocID="{62013EF8-176D-4E5F-8418-4ED679328F03}" presName="dummyMaxCanvas" presStyleCnt="0">
        <dgm:presLayoutVars/>
      </dgm:prSet>
      <dgm:spPr/>
    </dgm:pt>
    <dgm:pt modelId="{EF9C7AD7-F6D2-4818-B894-018717BB606F}" type="pres">
      <dgm:prSet presAssocID="{62013EF8-176D-4E5F-8418-4ED679328F03}" presName="FiveNodes_1" presStyleLbl="node1" presStyleIdx="0" presStyleCnt="5">
        <dgm:presLayoutVars>
          <dgm:bulletEnabled val="1"/>
        </dgm:presLayoutVars>
      </dgm:prSet>
      <dgm:spPr/>
    </dgm:pt>
    <dgm:pt modelId="{EEFCA968-75A3-4D18-9B95-967997B5FF35}" type="pres">
      <dgm:prSet presAssocID="{62013EF8-176D-4E5F-8418-4ED679328F03}" presName="FiveNodes_2" presStyleLbl="node1" presStyleIdx="1" presStyleCnt="5">
        <dgm:presLayoutVars>
          <dgm:bulletEnabled val="1"/>
        </dgm:presLayoutVars>
      </dgm:prSet>
      <dgm:spPr/>
    </dgm:pt>
    <dgm:pt modelId="{321B6A4F-48E8-4FAA-8895-5158CCE38D69}" type="pres">
      <dgm:prSet presAssocID="{62013EF8-176D-4E5F-8418-4ED679328F03}" presName="FiveNodes_3" presStyleLbl="node1" presStyleIdx="2" presStyleCnt="5">
        <dgm:presLayoutVars>
          <dgm:bulletEnabled val="1"/>
        </dgm:presLayoutVars>
      </dgm:prSet>
      <dgm:spPr/>
    </dgm:pt>
    <dgm:pt modelId="{337F5499-EBF7-4715-9226-EFF81B4134FC}" type="pres">
      <dgm:prSet presAssocID="{62013EF8-176D-4E5F-8418-4ED679328F03}" presName="FiveNodes_4" presStyleLbl="node1" presStyleIdx="3" presStyleCnt="5">
        <dgm:presLayoutVars>
          <dgm:bulletEnabled val="1"/>
        </dgm:presLayoutVars>
      </dgm:prSet>
      <dgm:spPr/>
    </dgm:pt>
    <dgm:pt modelId="{C4D51742-CA8F-4D69-A770-C284F0F979AE}" type="pres">
      <dgm:prSet presAssocID="{62013EF8-176D-4E5F-8418-4ED679328F03}" presName="FiveNodes_5" presStyleLbl="node1" presStyleIdx="4" presStyleCnt="5">
        <dgm:presLayoutVars>
          <dgm:bulletEnabled val="1"/>
        </dgm:presLayoutVars>
      </dgm:prSet>
      <dgm:spPr/>
    </dgm:pt>
    <dgm:pt modelId="{6DB02D2E-E465-48C5-B738-481FB4E6BBEE}" type="pres">
      <dgm:prSet presAssocID="{62013EF8-176D-4E5F-8418-4ED679328F03}" presName="FiveConn_1-2" presStyleLbl="fgAccFollowNode1" presStyleIdx="0" presStyleCnt="4">
        <dgm:presLayoutVars>
          <dgm:bulletEnabled val="1"/>
        </dgm:presLayoutVars>
      </dgm:prSet>
      <dgm:spPr/>
    </dgm:pt>
    <dgm:pt modelId="{70F63690-61B2-4218-8AC5-13C4E3E3E9AB}" type="pres">
      <dgm:prSet presAssocID="{62013EF8-176D-4E5F-8418-4ED679328F03}" presName="FiveConn_2-3" presStyleLbl="fgAccFollowNode1" presStyleIdx="1" presStyleCnt="4">
        <dgm:presLayoutVars>
          <dgm:bulletEnabled val="1"/>
        </dgm:presLayoutVars>
      </dgm:prSet>
      <dgm:spPr/>
    </dgm:pt>
    <dgm:pt modelId="{4EF17488-6678-4D51-892B-B1D35A67D845}" type="pres">
      <dgm:prSet presAssocID="{62013EF8-176D-4E5F-8418-4ED679328F03}" presName="FiveConn_3-4" presStyleLbl="fgAccFollowNode1" presStyleIdx="2" presStyleCnt="4">
        <dgm:presLayoutVars>
          <dgm:bulletEnabled val="1"/>
        </dgm:presLayoutVars>
      </dgm:prSet>
      <dgm:spPr/>
    </dgm:pt>
    <dgm:pt modelId="{C3AE8F0D-AA16-47BC-BD3C-50DA9254BBD8}" type="pres">
      <dgm:prSet presAssocID="{62013EF8-176D-4E5F-8418-4ED679328F03}" presName="FiveConn_4-5" presStyleLbl="fgAccFollowNode1" presStyleIdx="3" presStyleCnt="4">
        <dgm:presLayoutVars>
          <dgm:bulletEnabled val="1"/>
        </dgm:presLayoutVars>
      </dgm:prSet>
      <dgm:spPr/>
    </dgm:pt>
    <dgm:pt modelId="{084D190B-01E4-4335-83B3-D5F9BA04F7B5}" type="pres">
      <dgm:prSet presAssocID="{62013EF8-176D-4E5F-8418-4ED679328F03}" presName="FiveNodes_1_text" presStyleLbl="node1" presStyleIdx="4" presStyleCnt="5">
        <dgm:presLayoutVars>
          <dgm:bulletEnabled val="1"/>
        </dgm:presLayoutVars>
      </dgm:prSet>
      <dgm:spPr/>
    </dgm:pt>
    <dgm:pt modelId="{624D8BB7-1C56-40AD-95CA-10FA95390744}" type="pres">
      <dgm:prSet presAssocID="{62013EF8-176D-4E5F-8418-4ED679328F03}" presName="FiveNodes_2_text" presStyleLbl="node1" presStyleIdx="4" presStyleCnt="5">
        <dgm:presLayoutVars>
          <dgm:bulletEnabled val="1"/>
        </dgm:presLayoutVars>
      </dgm:prSet>
      <dgm:spPr/>
    </dgm:pt>
    <dgm:pt modelId="{62DACCA2-BF0D-4A84-A643-29FE27C58ACF}" type="pres">
      <dgm:prSet presAssocID="{62013EF8-176D-4E5F-8418-4ED679328F03}" presName="FiveNodes_3_text" presStyleLbl="node1" presStyleIdx="4" presStyleCnt="5">
        <dgm:presLayoutVars>
          <dgm:bulletEnabled val="1"/>
        </dgm:presLayoutVars>
      </dgm:prSet>
      <dgm:spPr/>
    </dgm:pt>
    <dgm:pt modelId="{AF93F59F-AD64-4A5A-B53E-602FB3F90CE9}" type="pres">
      <dgm:prSet presAssocID="{62013EF8-176D-4E5F-8418-4ED679328F03}" presName="FiveNodes_4_text" presStyleLbl="node1" presStyleIdx="4" presStyleCnt="5">
        <dgm:presLayoutVars>
          <dgm:bulletEnabled val="1"/>
        </dgm:presLayoutVars>
      </dgm:prSet>
      <dgm:spPr/>
    </dgm:pt>
    <dgm:pt modelId="{7689B48F-D754-406A-9B61-F978A6E120B3}" type="pres">
      <dgm:prSet presAssocID="{62013EF8-176D-4E5F-8418-4ED679328F0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7CFA71E-FFB2-44C3-BEC4-26899C2600E8}" type="presOf" srcId="{6C44992E-0849-433A-A7D8-323D4BAE174B}" destId="{EF9C7AD7-F6D2-4818-B894-018717BB606F}" srcOrd="0" destOrd="0" presId="urn:microsoft.com/office/officeart/2005/8/layout/vProcess5"/>
    <dgm:cxn modelId="{AC459528-34E3-4021-8DB1-EAE30D5D205B}" type="presOf" srcId="{A71E1CFE-C54C-4F80-AB4E-8EB2B6B4BB28}" destId="{4EF17488-6678-4D51-892B-B1D35A67D845}" srcOrd="0" destOrd="0" presId="urn:microsoft.com/office/officeart/2005/8/layout/vProcess5"/>
    <dgm:cxn modelId="{8AF3642C-A9BE-45AE-B294-3812CE5A51B2}" type="presOf" srcId="{99887D6D-D7E4-43B9-920C-72A163BD10E3}" destId="{C3AE8F0D-AA16-47BC-BD3C-50DA9254BBD8}" srcOrd="0" destOrd="0" presId="urn:microsoft.com/office/officeart/2005/8/layout/vProcess5"/>
    <dgm:cxn modelId="{94C1065F-9845-4F61-ADB6-8FC78F50E0AA}" srcId="{62013EF8-176D-4E5F-8418-4ED679328F03}" destId="{33FD98AC-1A5A-45AA-BE74-92B31282370D}" srcOrd="2" destOrd="0" parTransId="{ABB438C2-3482-463D-8EF3-56F02B3CCFFC}" sibTransId="{A71E1CFE-C54C-4F80-AB4E-8EB2B6B4BB28}"/>
    <dgm:cxn modelId="{3AA45C64-C128-4E7E-96A8-F0B9BB685F94}" type="presOf" srcId="{61110D93-1A3B-4AC5-A773-C584FB734469}" destId="{70F63690-61B2-4218-8AC5-13C4E3E3E9AB}" srcOrd="0" destOrd="0" presId="urn:microsoft.com/office/officeart/2005/8/layout/vProcess5"/>
    <dgm:cxn modelId="{CCF15344-99DC-47D0-AC20-1B96B5281363}" type="presOf" srcId="{62013EF8-176D-4E5F-8418-4ED679328F03}" destId="{ECD6EB47-15F8-4D18-91E9-6BE267EE4544}" srcOrd="0" destOrd="0" presId="urn:microsoft.com/office/officeart/2005/8/layout/vProcess5"/>
    <dgm:cxn modelId="{49269852-1F23-41FC-98DA-DB75B1D797D3}" srcId="{62013EF8-176D-4E5F-8418-4ED679328F03}" destId="{6C44992E-0849-433A-A7D8-323D4BAE174B}" srcOrd="0" destOrd="0" parTransId="{8D6DF33C-990D-44E1-BAC7-44232F979375}" sibTransId="{D04C1061-BDEA-4F3B-88DC-3D35AF18A4D2}"/>
    <dgm:cxn modelId="{B47A4679-4072-49E1-BD2A-9BB93707A314}" type="presOf" srcId="{D04C1061-BDEA-4F3B-88DC-3D35AF18A4D2}" destId="{6DB02D2E-E465-48C5-B738-481FB4E6BBEE}" srcOrd="0" destOrd="0" presId="urn:microsoft.com/office/officeart/2005/8/layout/vProcess5"/>
    <dgm:cxn modelId="{D83A4181-ABF5-4044-B61F-331E7B0CE465}" type="presOf" srcId="{4DD49FD0-F4B2-42D5-97B2-6C27E6E6504F}" destId="{624D8BB7-1C56-40AD-95CA-10FA95390744}" srcOrd="1" destOrd="0" presId="urn:microsoft.com/office/officeart/2005/8/layout/vProcess5"/>
    <dgm:cxn modelId="{594A4485-2A94-4329-9C2D-5413E3C3F5F9}" srcId="{62013EF8-176D-4E5F-8418-4ED679328F03}" destId="{257B2DFF-D0A5-4CC3-9EF5-867DD8771F63}" srcOrd="4" destOrd="0" parTransId="{79FE3161-0070-4BD1-90BA-525766763367}" sibTransId="{AD3A48F9-44C8-4625-928A-230FD4E315F1}"/>
    <dgm:cxn modelId="{D4F2AA8E-A132-4AC9-9D0F-83F024C6A8EC}" srcId="{62013EF8-176D-4E5F-8418-4ED679328F03}" destId="{C291E941-BE54-4E6B-A5F6-BC7000924F97}" srcOrd="3" destOrd="0" parTransId="{E8F681AA-8AD0-4A11-9428-23D75FE9B6B6}" sibTransId="{99887D6D-D7E4-43B9-920C-72A163BD10E3}"/>
    <dgm:cxn modelId="{ED9DD5AE-5642-425C-AFA2-D6F916B640F1}" type="presOf" srcId="{6C44992E-0849-433A-A7D8-323D4BAE174B}" destId="{084D190B-01E4-4335-83B3-D5F9BA04F7B5}" srcOrd="1" destOrd="0" presId="urn:microsoft.com/office/officeart/2005/8/layout/vProcess5"/>
    <dgm:cxn modelId="{F71820B2-3CB4-4D40-9472-695A912F4A42}" type="presOf" srcId="{257B2DFF-D0A5-4CC3-9EF5-867DD8771F63}" destId="{7689B48F-D754-406A-9B61-F978A6E120B3}" srcOrd="1" destOrd="0" presId="urn:microsoft.com/office/officeart/2005/8/layout/vProcess5"/>
    <dgm:cxn modelId="{939F41B6-C4DB-4F54-9310-626C733FBFC5}" type="presOf" srcId="{4DD49FD0-F4B2-42D5-97B2-6C27E6E6504F}" destId="{EEFCA968-75A3-4D18-9B95-967997B5FF35}" srcOrd="0" destOrd="0" presId="urn:microsoft.com/office/officeart/2005/8/layout/vProcess5"/>
    <dgm:cxn modelId="{038BCEBF-AE27-455D-B5A6-65B7B88280D8}" type="presOf" srcId="{C291E941-BE54-4E6B-A5F6-BC7000924F97}" destId="{AF93F59F-AD64-4A5A-B53E-602FB3F90CE9}" srcOrd="1" destOrd="0" presId="urn:microsoft.com/office/officeart/2005/8/layout/vProcess5"/>
    <dgm:cxn modelId="{B3A161C8-3C70-4129-9CA9-2D5A238F6EC1}" srcId="{62013EF8-176D-4E5F-8418-4ED679328F03}" destId="{4DD49FD0-F4B2-42D5-97B2-6C27E6E6504F}" srcOrd="1" destOrd="0" parTransId="{116057FE-58B1-4DD4-B01A-EAB645233310}" sibTransId="{61110D93-1A3B-4AC5-A773-C584FB734469}"/>
    <dgm:cxn modelId="{4AD0EBD0-F6FC-42FC-A778-A68F84AEBD7F}" type="presOf" srcId="{33FD98AC-1A5A-45AA-BE74-92B31282370D}" destId="{62DACCA2-BF0D-4A84-A643-29FE27C58ACF}" srcOrd="1" destOrd="0" presId="urn:microsoft.com/office/officeart/2005/8/layout/vProcess5"/>
    <dgm:cxn modelId="{5A9DB1DF-0D92-4053-91F4-83D4E17ABCE7}" type="presOf" srcId="{257B2DFF-D0A5-4CC3-9EF5-867DD8771F63}" destId="{C4D51742-CA8F-4D69-A770-C284F0F979AE}" srcOrd="0" destOrd="0" presId="urn:microsoft.com/office/officeart/2005/8/layout/vProcess5"/>
    <dgm:cxn modelId="{0AD89DE0-08CF-4D2C-933F-213F279AAB5F}" type="presOf" srcId="{C291E941-BE54-4E6B-A5F6-BC7000924F97}" destId="{337F5499-EBF7-4715-9226-EFF81B4134FC}" srcOrd="0" destOrd="0" presId="urn:microsoft.com/office/officeart/2005/8/layout/vProcess5"/>
    <dgm:cxn modelId="{DE7D5FF4-0B52-49B8-BE29-FFD4B28B2A45}" type="presOf" srcId="{33FD98AC-1A5A-45AA-BE74-92B31282370D}" destId="{321B6A4F-48E8-4FAA-8895-5158CCE38D69}" srcOrd="0" destOrd="0" presId="urn:microsoft.com/office/officeart/2005/8/layout/vProcess5"/>
    <dgm:cxn modelId="{7AD12114-C4E9-4899-8024-191FC6417E20}" type="presParOf" srcId="{ECD6EB47-15F8-4D18-91E9-6BE267EE4544}" destId="{367870FD-72DC-46ED-9FB3-AE636758E8E9}" srcOrd="0" destOrd="0" presId="urn:microsoft.com/office/officeart/2005/8/layout/vProcess5"/>
    <dgm:cxn modelId="{BF7043BF-13C4-4090-9113-67984A0A55D2}" type="presParOf" srcId="{ECD6EB47-15F8-4D18-91E9-6BE267EE4544}" destId="{EF9C7AD7-F6D2-4818-B894-018717BB606F}" srcOrd="1" destOrd="0" presId="urn:microsoft.com/office/officeart/2005/8/layout/vProcess5"/>
    <dgm:cxn modelId="{F55ABFE9-C807-4C04-96EE-8A558E341F63}" type="presParOf" srcId="{ECD6EB47-15F8-4D18-91E9-6BE267EE4544}" destId="{EEFCA968-75A3-4D18-9B95-967997B5FF35}" srcOrd="2" destOrd="0" presId="urn:microsoft.com/office/officeart/2005/8/layout/vProcess5"/>
    <dgm:cxn modelId="{998423CE-C750-4FC1-9E2D-071C1E02FBC4}" type="presParOf" srcId="{ECD6EB47-15F8-4D18-91E9-6BE267EE4544}" destId="{321B6A4F-48E8-4FAA-8895-5158CCE38D69}" srcOrd="3" destOrd="0" presId="urn:microsoft.com/office/officeart/2005/8/layout/vProcess5"/>
    <dgm:cxn modelId="{451F5260-3804-402A-9E47-72CFA0F0DB9E}" type="presParOf" srcId="{ECD6EB47-15F8-4D18-91E9-6BE267EE4544}" destId="{337F5499-EBF7-4715-9226-EFF81B4134FC}" srcOrd="4" destOrd="0" presId="urn:microsoft.com/office/officeart/2005/8/layout/vProcess5"/>
    <dgm:cxn modelId="{7131F742-5FA6-49AF-9500-29A7B10A40B5}" type="presParOf" srcId="{ECD6EB47-15F8-4D18-91E9-6BE267EE4544}" destId="{C4D51742-CA8F-4D69-A770-C284F0F979AE}" srcOrd="5" destOrd="0" presId="urn:microsoft.com/office/officeart/2005/8/layout/vProcess5"/>
    <dgm:cxn modelId="{84A40013-606E-483C-A1A6-607B7D4A8C4A}" type="presParOf" srcId="{ECD6EB47-15F8-4D18-91E9-6BE267EE4544}" destId="{6DB02D2E-E465-48C5-B738-481FB4E6BBEE}" srcOrd="6" destOrd="0" presId="urn:microsoft.com/office/officeart/2005/8/layout/vProcess5"/>
    <dgm:cxn modelId="{13F5A8E9-6446-4FDA-8B11-4B3F8FDB7389}" type="presParOf" srcId="{ECD6EB47-15F8-4D18-91E9-6BE267EE4544}" destId="{70F63690-61B2-4218-8AC5-13C4E3E3E9AB}" srcOrd="7" destOrd="0" presId="urn:microsoft.com/office/officeart/2005/8/layout/vProcess5"/>
    <dgm:cxn modelId="{119CD9B2-ECA7-4F97-9C07-ECEB6BF28FE7}" type="presParOf" srcId="{ECD6EB47-15F8-4D18-91E9-6BE267EE4544}" destId="{4EF17488-6678-4D51-892B-B1D35A67D845}" srcOrd="8" destOrd="0" presId="urn:microsoft.com/office/officeart/2005/8/layout/vProcess5"/>
    <dgm:cxn modelId="{841FC978-5B4A-4546-BB22-F7598694BF60}" type="presParOf" srcId="{ECD6EB47-15F8-4D18-91E9-6BE267EE4544}" destId="{C3AE8F0D-AA16-47BC-BD3C-50DA9254BBD8}" srcOrd="9" destOrd="0" presId="urn:microsoft.com/office/officeart/2005/8/layout/vProcess5"/>
    <dgm:cxn modelId="{5D78185C-A6C2-4B14-AEA4-D26F55935BFF}" type="presParOf" srcId="{ECD6EB47-15F8-4D18-91E9-6BE267EE4544}" destId="{084D190B-01E4-4335-83B3-D5F9BA04F7B5}" srcOrd="10" destOrd="0" presId="urn:microsoft.com/office/officeart/2005/8/layout/vProcess5"/>
    <dgm:cxn modelId="{670DDCE9-330C-4AC1-869D-28B8C8F3D04E}" type="presParOf" srcId="{ECD6EB47-15F8-4D18-91E9-6BE267EE4544}" destId="{624D8BB7-1C56-40AD-95CA-10FA95390744}" srcOrd="11" destOrd="0" presId="urn:microsoft.com/office/officeart/2005/8/layout/vProcess5"/>
    <dgm:cxn modelId="{AD4B8802-C059-4ED1-8838-BF4F7ADDC231}" type="presParOf" srcId="{ECD6EB47-15F8-4D18-91E9-6BE267EE4544}" destId="{62DACCA2-BF0D-4A84-A643-29FE27C58ACF}" srcOrd="12" destOrd="0" presId="urn:microsoft.com/office/officeart/2005/8/layout/vProcess5"/>
    <dgm:cxn modelId="{C7ECA7DB-4081-4929-8A6C-755C5CF3D705}" type="presParOf" srcId="{ECD6EB47-15F8-4D18-91E9-6BE267EE4544}" destId="{AF93F59F-AD64-4A5A-B53E-602FB3F90CE9}" srcOrd="13" destOrd="0" presId="urn:microsoft.com/office/officeart/2005/8/layout/vProcess5"/>
    <dgm:cxn modelId="{0DF589EE-6870-4CF7-AB41-A364D74A33B1}" type="presParOf" srcId="{ECD6EB47-15F8-4D18-91E9-6BE267EE4544}" destId="{7689B48F-D754-406A-9B61-F978A6E120B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59054B-551A-442F-A863-2E0A00E72E7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C499F7-F680-4BFC-A222-EB2C6D5AABFE}">
      <dgm:prSet/>
      <dgm:spPr/>
      <dgm:t>
        <a:bodyPr/>
        <a:lstStyle/>
        <a:p>
          <a:r>
            <a:rPr lang="en-IN" b="0" i="0"/>
            <a:t>Examples: bicubic vs SRGAN vs ESRGAN image patches</a:t>
          </a:r>
          <a:endParaRPr lang="en-US"/>
        </a:p>
      </dgm:t>
    </dgm:pt>
    <dgm:pt modelId="{FD1CE0F5-79F2-4268-84BD-58117E9544DB}" type="parTrans" cxnId="{7E791BC7-640A-454E-87A3-2B23F8E93C2C}">
      <dgm:prSet/>
      <dgm:spPr/>
      <dgm:t>
        <a:bodyPr/>
        <a:lstStyle/>
        <a:p>
          <a:endParaRPr lang="en-US"/>
        </a:p>
      </dgm:t>
    </dgm:pt>
    <dgm:pt modelId="{DE669FB4-C8BB-408F-8444-0870A4F8B8B8}" type="sibTrans" cxnId="{7E791BC7-640A-454E-87A3-2B23F8E93C2C}">
      <dgm:prSet/>
      <dgm:spPr/>
      <dgm:t>
        <a:bodyPr/>
        <a:lstStyle/>
        <a:p>
          <a:endParaRPr lang="en-US"/>
        </a:p>
      </dgm:t>
    </dgm:pt>
    <dgm:pt modelId="{5C171443-70C6-4C09-B185-444997F4705D}">
      <dgm:prSet/>
      <dgm:spPr/>
      <dgm:t>
        <a:bodyPr/>
        <a:lstStyle/>
        <a:p>
          <a:r>
            <a:rPr lang="en-IN" b="0" i="0"/>
            <a:t>ESRGAN produces sharper edges, more realistic textures, fewer artifacts</a:t>
          </a:r>
          <a:endParaRPr lang="en-US"/>
        </a:p>
      </dgm:t>
    </dgm:pt>
    <dgm:pt modelId="{FFB2F4FF-A6AF-4E2C-9103-250FDF1E8D9C}" type="parTrans" cxnId="{E98EEE99-CA70-432A-854F-48D3D5EC16C2}">
      <dgm:prSet/>
      <dgm:spPr/>
      <dgm:t>
        <a:bodyPr/>
        <a:lstStyle/>
        <a:p>
          <a:endParaRPr lang="en-US"/>
        </a:p>
      </dgm:t>
    </dgm:pt>
    <dgm:pt modelId="{B02D3946-32C9-4637-8871-01643FB2F70F}" type="sibTrans" cxnId="{E98EEE99-CA70-432A-854F-48D3D5EC16C2}">
      <dgm:prSet/>
      <dgm:spPr/>
      <dgm:t>
        <a:bodyPr/>
        <a:lstStyle/>
        <a:p>
          <a:endParaRPr lang="en-US"/>
        </a:p>
      </dgm:t>
    </dgm:pt>
    <dgm:pt modelId="{E8E1923A-02B5-4C1A-BE15-406E80F78970}">
      <dgm:prSet/>
      <dgm:spPr/>
      <dgm:t>
        <a:bodyPr/>
        <a:lstStyle/>
        <a:p>
          <a:r>
            <a:rPr lang="en-IN" b="0" i="0"/>
            <a:t>State-of-the-art PSNR, SSIM, and LPIPS scores on common datasets</a:t>
          </a:r>
          <a:endParaRPr lang="en-US"/>
        </a:p>
      </dgm:t>
    </dgm:pt>
    <dgm:pt modelId="{B8DA3547-3B64-41D5-AE9F-E64C3089644C}" type="parTrans" cxnId="{68CEE321-5F52-4B26-9D7E-5C9C24BC98E9}">
      <dgm:prSet/>
      <dgm:spPr/>
      <dgm:t>
        <a:bodyPr/>
        <a:lstStyle/>
        <a:p>
          <a:endParaRPr lang="en-US"/>
        </a:p>
      </dgm:t>
    </dgm:pt>
    <dgm:pt modelId="{37373B2A-B02F-4C60-B928-B4707ADADB97}" type="sibTrans" cxnId="{68CEE321-5F52-4B26-9D7E-5C9C24BC98E9}">
      <dgm:prSet/>
      <dgm:spPr/>
      <dgm:t>
        <a:bodyPr/>
        <a:lstStyle/>
        <a:p>
          <a:endParaRPr lang="en-US"/>
        </a:p>
      </dgm:t>
    </dgm:pt>
    <dgm:pt modelId="{DA322984-8E08-4216-A119-359D2A018DF1}" type="pres">
      <dgm:prSet presAssocID="{9159054B-551A-442F-A863-2E0A00E72E73}" presName="vert0" presStyleCnt="0">
        <dgm:presLayoutVars>
          <dgm:dir/>
          <dgm:animOne val="branch"/>
          <dgm:animLvl val="lvl"/>
        </dgm:presLayoutVars>
      </dgm:prSet>
      <dgm:spPr/>
    </dgm:pt>
    <dgm:pt modelId="{C8648FDC-0807-4C45-9201-E022B4F8B8A2}" type="pres">
      <dgm:prSet presAssocID="{62C499F7-F680-4BFC-A222-EB2C6D5AABFE}" presName="thickLine" presStyleLbl="alignNode1" presStyleIdx="0" presStyleCnt="3"/>
      <dgm:spPr/>
    </dgm:pt>
    <dgm:pt modelId="{DEE568A7-9470-414A-9D65-CB4779914ACF}" type="pres">
      <dgm:prSet presAssocID="{62C499F7-F680-4BFC-A222-EB2C6D5AABFE}" presName="horz1" presStyleCnt="0"/>
      <dgm:spPr/>
    </dgm:pt>
    <dgm:pt modelId="{C23836C3-DF0D-42FF-83A9-814F215B2398}" type="pres">
      <dgm:prSet presAssocID="{62C499F7-F680-4BFC-A222-EB2C6D5AABFE}" presName="tx1" presStyleLbl="revTx" presStyleIdx="0" presStyleCnt="3"/>
      <dgm:spPr/>
    </dgm:pt>
    <dgm:pt modelId="{947B7638-61C7-421A-A8A7-FCABF9022DB3}" type="pres">
      <dgm:prSet presAssocID="{62C499F7-F680-4BFC-A222-EB2C6D5AABFE}" presName="vert1" presStyleCnt="0"/>
      <dgm:spPr/>
    </dgm:pt>
    <dgm:pt modelId="{E8BAF179-0177-4628-BFEE-2F2B58ED5D63}" type="pres">
      <dgm:prSet presAssocID="{5C171443-70C6-4C09-B185-444997F4705D}" presName="thickLine" presStyleLbl="alignNode1" presStyleIdx="1" presStyleCnt="3"/>
      <dgm:spPr/>
    </dgm:pt>
    <dgm:pt modelId="{47788A17-4E32-4353-BECC-9AABBDE76CC7}" type="pres">
      <dgm:prSet presAssocID="{5C171443-70C6-4C09-B185-444997F4705D}" presName="horz1" presStyleCnt="0"/>
      <dgm:spPr/>
    </dgm:pt>
    <dgm:pt modelId="{23E58D0C-2F85-4C74-B165-D73471203D4F}" type="pres">
      <dgm:prSet presAssocID="{5C171443-70C6-4C09-B185-444997F4705D}" presName="tx1" presStyleLbl="revTx" presStyleIdx="1" presStyleCnt="3"/>
      <dgm:spPr/>
    </dgm:pt>
    <dgm:pt modelId="{D51C32B5-C1CB-43E5-9390-09612A6F8C9A}" type="pres">
      <dgm:prSet presAssocID="{5C171443-70C6-4C09-B185-444997F4705D}" presName="vert1" presStyleCnt="0"/>
      <dgm:spPr/>
    </dgm:pt>
    <dgm:pt modelId="{BFFEF975-7683-4FCF-A3E3-2A82C0B1F992}" type="pres">
      <dgm:prSet presAssocID="{E8E1923A-02B5-4C1A-BE15-406E80F78970}" presName="thickLine" presStyleLbl="alignNode1" presStyleIdx="2" presStyleCnt="3"/>
      <dgm:spPr/>
    </dgm:pt>
    <dgm:pt modelId="{8761655B-84FE-4F33-8AA1-D96C1BD6E8BA}" type="pres">
      <dgm:prSet presAssocID="{E8E1923A-02B5-4C1A-BE15-406E80F78970}" presName="horz1" presStyleCnt="0"/>
      <dgm:spPr/>
    </dgm:pt>
    <dgm:pt modelId="{309AA431-C60D-438F-86CE-CAD013A02505}" type="pres">
      <dgm:prSet presAssocID="{E8E1923A-02B5-4C1A-BE15-406E80F78970}" presName="tx1" presStyleLbl="revTx" presStyleIdx="2" presStyleCnt="3"/>
      <dgm:spPr/>
    </dgm:pt>
    <dgm:pt modelId="{BCA12628-F74E-486D-B2BF-407FB1FDC0D7}" type="pres">
      <dgm:prSet presAssocID="{E8E1923A-02B5-4C1A-BE15-406E80F78970}" presName="vert1" presStyleCnt="0"/>
      <dgm:spPr/>
    </dgm:pt>
  </dgm:ptLst>
  <dgm:cxnLst>
    <dgm:cxn modelId="{1057220A-F480-4CBA-9CC0-C8A577667ADC}" type="presOf" srcId="{62C499F7-F680-4BFC-A222-EB2C6D5AABFE}" destId="{C23836C3-DF0D-42FF-83A9-814F215B2398}" srcOrd="0" destOrd="0" presId="urn:microsoft.com/office/officeart/2008/layout/LinedList"/>
    <dgm:cxn modelId="{68CEE321-5F52-4B26-9D7E-5C9C24BC98E9}" srcId="{9159054B-551A-442F-A863-2E0A00E72E73}" destId="{E8E1923A-02B5-4C1A-BE15-406E80F78970}" srcOrd="2" destOrd="0" parTransId="{B8DA3547-3B64-41D5-AE9F-E64C3089644C}" sibTransId="{37373B2A-B02F-4C60-B928-B4707ADADB97}"/>
    <dgm:cxn modelId="{69939F3B-4D6B-434B-A60F-95764631EB4B}" type="presOf" srcId="{9159054B-551A-442F-A863-2E0A00E72E73}" destId="{DA322984-8E08-4216-A119-359D2A018DF1}" srcOrd="0" destOrd="0" presId="urn:microsoft.com/office/officeart/2008/layout/LinedList"/>
    <dgm:cxn modelId="{1F0D215D-9BCE-46B8-AD60-1A8CDA6B6518}" type="presOf" srcId="{5C171443-70C6-4C09-B185-444997F4705D}" destId="{23E58D0C-2F85-4C74-B165-D73471203D4F}" srcOrd="0" destOrd="0" presId="urn:microsoft.com/office/officeart/2008/layout/LinedList"/>
    <dgm:cxn modelId="{C020A469-4BD2-4E9A-AEFF-71F301B66DF5}" type="presOf" srcId="{E8E1923A-02B5-4C1A-BE15-406E80F78970}" destId="{309AA431-C60D-438F-86CE-CAD013A02505}" srcOrd="0" destOrd="0" presId="urn:microsoft.com/office/officeart/2008/layout/LinedList"/>
    <dgm:cxn modelId="{E98EEE99-CA70-432A-854F-48D3D5EC16C2}" srcId="{9159054B-551A-442F-A863-2E0A00E72E73}" destId="{5C171443-70C6-4C09-B185-444997F4705D}" srcOrd="1" destOrd="0" parTransId="{FFB2F4FF-A6AF-4E2C-9103-250FDF1E8D9C}" sibTransId="{B02D3946-32C9-4637-8871-01643FB2F70F}"/>
    <dgm:cxn modelId="{7E791BC7-640A-454E-87A3-2B23F8E93C2C}" srcId="{9159054B-551A-442F-A863-2E0A00E72E73}" destId="{62C499F7-F680-4BFC-A222-EB2C6D5AABFE}" srcOrd="0" destOrd="0" parTransId="{FD1CE0F5-79F2-4268-84BD-58117E9544DB}" sibTransId="{DE669FB4-C8BB-408F-8444-0870A4F8B8B8}"/>
    <dgm:cxn modelId="{67888FC2-0B24-416D-BA74-A13C0EA5C5CB}" type="presParOf" srcId="{DA322984-8E08-4216-A119-359D2A018DF1}" destId="{C8648FDC-0807-4C45-9201-E022B4F8B8A2}" srcOrd="0" destOrd="0" presId="urn:microsoft.com/office/officeart/2008/layout/LinedList"/>
    <dgm:cxn modelId="{26978FDD-1E6E-44C6-B65D-600B6BA9301B}" type="presParOf" srcId="{DA322984-8E08-4216-A119-359D2A018DF1}" destId="{DEE568A7-9470-414A-9D65-CB4779914ACF}" srcOrd="1" destOrd="0" presId="urn:microsoft.com/office/officeart/2008/layout/LinedList"/>
    <dgm:cxn modelId="{7BD31AF8-DE98-4E6D-9393-83AD4C6FD289}" type="presParOf" srcId="{DEE568A7-9470-414A-9D65-CB4779914ACF}" destId="{C23836C3-DF0D-42FF-83A9-814F215B2398}" srcOrd="0" destOrd="0" presId="urn:microsoft.com/office/officeart/2008/layout/LinedList"/>
    <dgm:cxn modelId="{747CD554-9C33-4857-869E-E9FB3EA16660}" type="presParOf" srcId="{DEE568A7-9470-414A-9D65-CB4779914ACF}" destId="{947B7638-61C7-421A-A8A7-FCABF9022DB3}" srcOrd="1" destOrd="0" presId="urn:microsoft.com/office/officeart/2008/layout/LinedList"/>
    <dgm:cxn modelId="{02D3C442-534B-4C4F-9FF4-10584757D6E1}" type="presParOf" srcId="{DA322984-8E08-4216-A119-359D2A018DF1}" destId="{E8BAF179-0177-4628-BFEE-2F2B58ED5D63}" srcOrd="2" destOrd="0" presId="urn:microsoft.com/office/officeart/2008/layout/LinedList"/>
    <dgm:cxn modelId="{8E97E888-D493-4689-9C18-0F85CBB26EF2}" type="presParOf" srcId="{DA322984-8E08-4216-A119-359D2A018DF1}" destId="{47788A17-4E32-4353-BECC-9AABBDE76CC7}" srcOrd="3" destOrd="0" presId="urn:microsoft.com/office/officeart/2008/layout/LinedList"/>
    <dgm:cxn modelId="{E8525F26-D4EC-42C1-A68F-8A8C84660DA9}" type="presParOf" srcId="{47788A17-4E32-4353-BECC-9AABBDE76CC7}" destId="{23E58D0C-2F85-4C74-B165-D73471203D4F}" srcOrd="0" destOrd="0" presId="urn:microsoft.com/office/officeart/2008/layout/LinedList"/>
    <dgm:cxn modelId="{DD04BD05-EF2D-45E8-ACCB-81E174BEA20A}" type="presParOf" srcId="{47788A17-4E32-4353-BECC-9AABBDE76CC7}" destId="{D51C32B5-C1CB-43E5-9390-09612A6F8C9A}" srcOrd="1" destOrd="0" presId="urn:microsoft.com/office/officeart/2008/layout/LinedList"/>
    <dgm:cxn modelId="{20D72BD9-A554-4386-9B55-F74CB0BEFAF2}" type="presParOf" srcId="{DA322984-8E08-4216-A119-359D2A018DF1}" destId="{BFFEF975-7683-4FCF-A3E3-2A82C0B1F992}" srcOrd="4" destOrd="0" presId="urn:microsoft.com/office/officeart/2008/layout/LinedList"/>
    <dgm:cxn modelId="{2B9A25F9-CFD0-47AE-AA20-83D9B79D915E}" type="presParOf" srcId="{DA322984-8E08-4216-A119-359D2A018DF1}" destId="{8761655B-84FE-4F33-8AA1-D96C1BD6E8BA}" srcOrd="5" destOrd="0" presId="urn:microsoft.com/office/officeart/2008/layout/LinedList"/>
    <dgm:cxn modelId="{048A8AD8-437A-4B6A-828B-CB722D4D62C3}" type="presParOf" srcId="{8761655B-84FE-4F33-8AA1-D96C1BD6E8BA}" destId="{309AA431-C60D-438F-86CE-CAD013A02505}" srcOrd="0" destOrd="0" presId="urn:microsoft.com/office/officeart/2008/layout/LinedList"/>
    <dgm:cxn modelId="{FEA2EF59-93D7-4136-9E97-0E89925953BC}" type="presParOf" srcId="{8761655B-84FE-4F33-8AA1-D96C1BD6E8BA}" destId="{BCA12628-F74E-486D-B2BF-407FB1FDC0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B2434D-A666-4440-9E96-0003959EE9C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86C983-E81A-4A6A-8FC2-F5CC0C38E289}">
      <dgm:prSet/>
      <dgm:spPr/>
      <dgm:t>
        <a:bodyPr/>
        <a:lstStyle/>
        <a:p>
          <a:r>
            <a:rPr lang="en-US" b="0" i="0"/>
            <a:t>Deep Convolutional GAN (DCGAN) is a GAN variant where both the Generator and Discriminator use convolutional neural networks (CNNs) for better image generation and discrimination performance.​</a:t>
          </a:r>
          <a:endParaRPr lang="en-US"/>
        </a:p>
      </dgm:t>
    </dgm:pt>
    <dgm:pt modelId="{2329308B-1AC2-49E8-A627-C880008ACEBD}" type="parTrans" cxnId="{CE437BA8-93D9-458D-899D-EFF2728FD0CF}">
      <dgm:prSet/>
      <dgm:spPr/>
      <dgm:t>
        <a:bodyPr/>
        <a:lstStyle/>
        <a:p>
          <a:endParaRPr lang="en-US"/>
        </a:p>
      </dgm:t>
    </dgm:pt>
    <dgm:pt modelId="{880D2648-954F-4B83-8762-38E33C8EBDE7}" type="sibTrans" cxnId="{CE437BA8-93D9-458D-899D-EFF2728FD0CF}">
      <dgm:prSet/>
      <dgm:spPr/>
      <dgm:t>
        <a:bodyPr/>
        <a:lstStyle/>
        <a:p>
          <a:endParaRPr lang="en-US"/>
        </a:p>
      </dgm:t>
    </dgm:pt>
    <dgm:pt modelId="{C33111B0-CF56-496B-ABC5-9CCBBDABC1F0}">
      <dgm:prSet/>
      <dgm:spPr/>
      <dgm:t>
        <a:bodyPr/>
        <a:lstStyle/>
        <a:p>
          <a:r>
            <a:rPr lang="en-US" b="0" i="0"/>
            <a:t>DCGAN is designed for image-related tasks, such as generating realistic-looking photos from random noise vectors.</a:t>
          </a:r>
          <a:endParaRPr lang="en-US"/>
        </a:p>
      </dgm:t>
    </dgm:pt>
    <dgm:pt modelId="{267AA869-B712-4CC3-A8A0-DC7A33AC6CD3}" type="parTrans" cxnId="{782D8CC5-7DF2-4A9C-BC43-C50F90F8AF4D}">
      <dgm:prSet/>
      <dgm:spPr/>
      <dgm:t>
        <a:bodyPr/>
        <a:lstStyle/>
        <a:p>
          <a:endParaRPr lang="en-US"/>
        </a:p>
      </dgm:t>
    </dgm:pt>
    <dgm:pt modelId="{27D956E5-B099-4BB9-A70A-FBCCE2C9D38E}" type="sibTrans" cxnId="{782D8CC5-7DF2-4A9C-BC43-C50F90F8AF4D}">
      <dgm:prSet/>
      <dgm:spPr/>
      <dgm:t>
        <a:bodyPr/>
        <a:lstStyle/>
        <a:p>
          <a:endParaRPr lang="en-US"/>
        </a:p>
      </dgm:t>
    </dgm:pt>
    <dgm:pt modelId="{0483B739-F219-4E6A-9511-AF9405168280}" type="pres">
      <dgm:prSet presAssocID="{25B2434D-A666-4440-9E96-0003959EE9C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DACFC2-9F16-46BB-BE12-ABD1550FF1A6}" type="pres">
      <dgm:prSet presAssocID="{8386C983-E81A-4A6A-8FC2-F5CC0C38E289}" presName="hierRoot1" presStyleCnt="0"/>
      <dgm:spPr/>
    </dgm:pt>
    <dgm:pt modelId="{729D6D9F-6724-4287-9A22-9EA6AF3DA4C3}" type="pres">
      <dgm:prSet presAssocID="{8386C983-E81A-4A6A-8FC2-F5CC0C38E289}" presName="composite" presStyleCnt="0"/>
      <dgm:spPr/>
    </dgm:pt>
    <dgm:pt modelId="{CF06E1C3-1E58-43BA-AB17-090EB93F7312}" type="pres">
      <dgm:prSet presAssocID="{8386C983-E81A-4A6A-8FC2-F5CC0C38E289}" presName="background" presStyleLbl="node0" presStyleIdx="0" presStyleCnt="2"/>
      <dgm:spPr/>
    </dgm:pt>
    <dgm:pt modelId="{545E455C-C783-41F2-B8B0-0FA55ABB31E5}" type="pres">
      <dgm:prSet presAssocID="{8386C983-E81A-4A6A-8FC2-F5CC0C38E289}" presName="text" presStyleLbl="fgAcc0" presStyleIdx="0" presStyleCnt="2">
        <dgm:presLayoutVars>
          <dgm:chPref val="3"/>
        </dgm:presLayoutVars>
      </dgm:prSet>
      <dgm:spPr/>
    </dgm:pt>
    <dgm:pt modelId="{1A00D28E-E803-4FEA-810A-DA7D0E48F161}" type="pres">
      <dgm:prSet presAssocID="{8386C983-E81A-4A6A-8FC2-F5CC0C38E289}" presName="hierChild2" presStyleCnt="0"/>
      <dgm:spPr/>
    </dgm:pt>
    <dgm:pt modelId="{514B2FBF-8ED2-4AA1-B18E-47FE5D3B0C53}" type="pres">
      <dgm:prSet presAssocID="{C33111B0-CF56-496B-ABC5-9CCBBDABC1F0}" presName="hierRoot1" presStyleCnt="0"/>
      <dgm:spPr/>
    </dgm:pt>
    <dgm:pt modelId="{CEBA2560-E902-4807-B4AA-D6CB07F656CD}" type="pres">
      <dgm:prSet presAssocID="{C33111B0-CF56-496B-ABC5-9CCBBDABC1F0}" presName="composite" presStyleCnt="0"/>
      <dgm:spPr/>
    </dgm:pt>
    <dgm:pt modelId="{D837E65A-CABC-41AD-8EE1-B674A7699EAD}" type="pres">
      <dgm:prSet presAssocID="{C33111B0-CF56-496B-ABC5-9CCBBDABC1F0}" presName="background" presStyleLbl="node0" presStyleIdx="1" presStyleCnt="2"/>
      <dgm:spPr/>
    </dgm:pt>
    <dgm:pt modelId="{EA70B04D-49A8-435D-90D8-97C933EF02A9}" type="pres">
      <dgm:prSet presAssocID="{C33111B0-CF56-496B-ABC5-9CCBBDABC1F0}" presName="text" presStyleLbl="fgAcc0" presStyleIdx="1" presStyleCnt="2">
        <dgm:presLayoutVars>
          <dgm:chPref val="3"/>
        </dgm:presLayoutVars>
      </dgm:prSet>
      <dgm:spPr/>
    </dgm:pt>
    <dgm:pt modelId="{6532611F-295B-4AC8-ABB5-946C6D7F36A3}" type="pres">
      <dgm:prSet presAssocID="{C33111B0-CF56-496B-ABC5-9CCBBDABC1F0}" presName="hierChild2" presStyleCnt="0"/>
      <dgm:spPr/>
    </dgm:pt>
  </dgm:ptLst>
  <dgm:cxnLst>
    <dgm:cxn modelId="{58B12367-DB05-4AF4-8FF6-F0B2A61AB578}" type="presOf" srcId="{C33111B0-CF56-496B-ABC5-9CCBBDABC1F0}" destId="{EA70B04D-49A8-435D-90D8-97C933EF02A9}" srcOrd="0" destOrd="0" presId="urn:microsoft.com/office/officeart/2005/8/layout/hierarchy1"/>
    <dgm:cxn modelId="{CE437BA8-93D9-458D-899D-EFF2728FD0CF}" srcId="{25B2434D-A666-4440-9E96-0003959EE9CE}" destId="{8386C983-E81A-4A6A-8FC2-F5CC0C38E289}" srcOrd="0" destOrd="0" parTransId="{2329308B-1AC2-49E8-A627-C880008ACEBD}" sibTransId="{880D2648-954F-4B83-8762-38E33C8EBDE7}"/>
    <dgm:cxn modelId="{782D8CC5-7DF2-4A9C-BC43-C50F90F8AF4D}" srcId="{25B2434D-A666-4440-9E96-0003959EE9CE}" destId="{C33111B0-CF56-496B-ABC5-9CCBBDABC1F0}" srcOrd="1" destOrd="0" parTransId="{267AA869-B712-4CC3-A8A0-DC7A33AC6CD3}" sibTransId="{27D956E5-B099-4BB9-A70A-FBCCE2C9D38E}"/>
    <dgm:cxn modelId="{D7ED58EC-8599-43DF-9FD5-2135B7A24EF2}" type="presOf" srcId="{8386C983-E81A-4A6A-8FC2-F5CC0C38E289}" destId="{545E455C-C783-41F2-B8B0-0FA55ABB31E5}" srcOrd="0" destOrd="0" presId="urn:microsoft.com/office/officeart/2005/8/layout/hierarchy1"/>
    <dgm:cxn modelId="{9DFE52F5-0208-472E-BF11-CC656A3B4AA6}" type="presOf" srcId="{25B2434D-A666-4440-9E96-0003959EE9CE}" destId="{0483B739-F219-4E6A-9511-AF9405168280}" srcOrd="0" destOrd="0" presId="urn:microsoft.com/office/officeart/2005/8/layout/hierarchy1"/>
    <dgm:cxn modelId="{F10E7F6B-5875-4BE3-B119-7D7D70F8DF8C}" type="presParOf" srcId="{0483B739-F219-4E6A-9511-AF9405168280}" destId="{B6DACFC2-9F16-46BB-BE12-ABD1550FF1A6}" srcOrd="0" destOrd="0" presId="urn:microsoft.com/office/officeart/2005/8/layout/hierarchy1"/>
    <dgm:cxn modelId="{8BEA9B5F-9730-441A-B260-A02CB3DAB230}" type="presParOf" srcId="{B6DACFC2-9F16-46BB-BE12-ABD1550FF1A6}" destId="{729D6D9F-6724-4287-9A22-9EA6AF3DA4C3}" srcOrd="0" destOrd="0" presId="urn:microsoft.com/office/officeart/2005/8/layout/hierarchy1"/>
    <dgm:cxn modelId="{A96043EB-2251-4ECE-9946-B67C7C12AE61}" type="presParOf" srcId="{729D6D9F-6724-4287-9A22-9EA6AF3DA4C3}" destId="{CF06E1C3-1E58-43BA-AB17-090EB93F7312}" srcOrd="0" destOrd="0" presId="urn:microsoft.com/office/officeart/2005/8/layout/hierarchy1"/>
    <dgm:cxn modelId="{F462BEBB-D809-4F4F-99FE-8594FEEC774E}" type="presParOf" srcId="{729D6D9F-6724-4287-9A22-9EA6AF3DA4C3}" destId="{545E455C-C783-41F2-B8B0-0FA55ABB31E5}" srcOrd="1" destOrd="0" presId="urn:microsoft.com/office/officeart/2005/8/layout/hierarchy1"/>
    <dgm:cxn modelId="{746448A2-C626-433E-A5BD-7441DB2ABAC3}" type="presParOf" srcId="{B6DACFC2-9F16-46BB-BE12-ABD1550FF1A6}" destId="{1A00D28E-E803-4FEA-810A-DA7D0E48F161}" srcOrd="1" destOrd="0" presId="urn:microsoft.com/office/officeart/2005/8/layout/hierarchy1"/>
    <dgm:cxn modelId="{18CE5BE6-CDE4-425C-9898-7EF0CA66E63C}" type="presParOf" srcId="{0483B739-F219-4E6A-9511-AF9405168280}" destId="{514B2FBF-8ED2-4AA1-B18E-47FE5D3B0C53}" srcOrd="1" destOrd="0" presId="urn:microsoft.com/office/officeart/2005/8/layout/hierarchy1"/>
    <dgm:cxn modelId="{0E550E45-88F9-48D5-BA7F-B4D0D3D3D7AF}" type="presParOf" srcId="{514B2FBF-8ED2-4AA1-B18E-47FE5D3B0C53}" destId="{CEBA2560-E902-4807-B4AA-D6CB07F656CD}" srcOrd="0" destOrd="0" presId="urn:microsoft.com/office/officeart/2005/8/layout/hierarchy1"/>
    <dgm:cxn modelId="{F6315487-B0F3-4A96-B0E8-AF2D95E0561F}" type="presParOf" srcId="{CEBA2560-E902-4807-B4AA-D6CB07F656CD}" destId="{D837E65A-CABC-41AD-8EE1-B674A7699EAD}" srcOrd="0" destOrd="0" presId="urn:microsoft.com/office/officeart/2005/8/layout/hierarchy1"/>
    <dgm:cxn modelId="{1FC58C53-3A77-48BC-A2CE-A7146A66CC60}" type="presParOf" srcId="{CEBA2560-E902-4807-B4AA-D6CB07F656CD}" destId="{EA70B04D-49A8-435D-90D8-97C933EF02A9}" srcOrd="1" destOrd="0" presId="urn:microsoft.com/office/officeart/2005/8/layout/hierarchy1"/>
    <dgm:cxn modelId="{4F061604-ABD0-4CE0-8888-1B7A6DC9B024}" type="presParOf" srcId="{514B2FBF-8ED2-4AA1-B18E-47FE5D3B0C53}" destId="{6532611F-295B-4AC8-ABB5-946C6D7F36A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470673-BE50-4403-B3F0-042C0E0E59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C159C8-622E-4F13-89B2-808D4737F220}">
      <dgm:prSet/>
      <dgm:spPr/>
      <dgm:t>
        <a:bodyPr/>
        <a:lstStyle/>
        <a:p>
          <a:r>
            <a:rPr lang="en-IN" b="0" i="0" dirty="0"/>
            <a:t>Generators typically use residual blocks (</a:t>
          </a:r>
          <a:r>
            <a:rPr lang="en-IN" b="0" i="0" dirty="0" err="1"/>
            <a:t>ResNet</a:t>
          </a:r>
          <a:r>
            <a:rPr lang="en-IN" b="0" i="0" dirty="0"/>
            <a:t>) for better learning, sometimes skip connections (U-Net style).</a:t>
          </a:r>
          <a:endParaRPr lang="en-US" dirty="0"/>
        </a:p>
      </dgm:t>
    </dgm:pt>
    <dgm:pt modelId="{F17C69AA-1B8C-4A02-8FBF-5173C2C8050A}" type="parTrans" cxnId="{0881BDAE-4C04-41E0-8549-03A71D4D6C39}">
      <dgm:prSet/>
      <dgm:spPr/>
      <dgm:t>
        <a:bodyPr/>
        <a:lstStyle/>
        <a:p>
          <a:endParaRPr lang="en-US"/>
        </a:p>
      </dgm:t>
    </dgm:pt>
    <dgm:pt modelId="{82ABF825-91E6-4979-90D7-C9B509662CFD}" type="sibTrans" cxnId="{0881BDAE-4C04-41E0-8549-03A71D4D6C39}">
      <dgm:prSet/>
      <dgm:spPr/>
      <dgm:t>
        <a:bodyPr/>
        <a:lstStyle/>
        <a:p>
          <a:endParaRPr lang="en-US"/>
        </a:p>
      </dgm:t>
    </dgm:pt>
    <dgm:pt modelId="{28E309DC-170F-480D-925B-0B665B50CC89}">
      <dgm:prSet/>
      <dgm:spPr/>
      <dgm:t>
        <a:bodyPr/>
        <a:lstStyle/>
        <a:p>
          <a:r>
            <a:rPr lang="en-IN" b="0" i="0" dirty="0"/>
            <a:t>Discriminators use </a:t>
          </a:r>
          <a:r>
            <a:rPr lang="en-IN" b="0" i="0" dirty="0" err="1"/>
            <a:t>PatchGAN</a:t>
          </a:r>
          <a:r>
            <a:rPr lang="en-IN" b="0" i="0" dirty="0"/>
            <a:t> (operates on N x N image patches, e.g., 70 x 70), outputting a probability map.</a:t>
          </a:r>
          <a:endParaRPr lang="en-US" dirty="0"/>
        </a:p>
      </dgm:t>
    </dgm:pt>
    <dgm:pt modelId="{5C4B48ED-E2E3-4ABE-BEA9-B87997D1A9BD}" type="parTrans" cxnId="{28E71320-4FA5-4A3D-8F56-8C3CA0E21A26}">
      <dgm:prSet/>
      <dgm:spPr/>
      <dgm:t>
        <a:bodyPr/>
        <a:lstStyle/>
        <a:p>
          <a:endParaRPr lang="en-US"/>
        </a:p>
      </dgm:t>
    </dgm:pt>
    <dgm:pt modelId="{BFC3A151-53A0-4B9C-8ACF-C570E68A460F}" type="sibTrans" cxnId="{28E71320-4FA5-4A3D-8F56-8C3CA0E21A26}">
      <dgm:prSet/>
      <dgm:spPr/>
      <dgm:t>
        <a:bodyPr/>
        <a:lstStyle/>
        <a:p>
          <a:endParaRPr lang="en-US"/>
        </a:p>
      </dgm:t>
    </dgm:pt>
    <dgm:pt modelId="{1150E1C6-F267-40CA-9571-33640912BF3C}">
      <dgm:prSet/>
      <dgm:spPr/>
      <dgm:t>
        <a:bodyPr/>
        <a:lstStyle/>
        <a:p>
          <a:r>
            <a:rPr lang="en-IN" b="0" i="0" dirty="0"/>
            <a:t>Data augmentation and normalization are standard (resize, crop, normalization to [-1, 1]).</a:t>
          </a:r>
          <a:endParaRPr lang="en-US" dirty="0"/>
        </a:p>
      </dgm:t>
    </dgm:pt>
    <dgm:pt modelId="{332EDDE8-80D9-4C23-983A-5E70B16356C3}" type="parTrans" cxnId="{D170AD68-605C-4CBC-873A-616BD98A9129}">
      <dgm:prSet/>
      <dgm:spPr/>
      <dgm:t>
        <a:bodyPr/>
        <a:lstStyle/>
        <a:p>
          <a:endParaRPr lang="en-US"/>
        </a:p>
      </dgm:t>
    </dgm:pt>
    <dgm:pt modelId="{B6289B8A-5286-47AD-98F7-FC8292C83C47}" type="sibTrans" cxnId="{D170AD68-605C-4CBC-873A-616BD98A9129}">
      <dgm:prSet/>
      <dgm:spPr/>
      <dgm:t>
        <a:bodyPr/>
        <a:lstStyle/>
        <a:p>
          <a:endParaRPr lang="en-US"/>
        </a:p>
      </dgm:t>
    </dgm:pt>
    <dgm:pt modelId="{49494DFE-B241-4727-8582-5A8BD4AC0E33}">
      <dgm:prSet/>
      <dgm:spPr/>
      <dgm:t>
        <a:bodyPr/>
        <a:lstStyle/>
        <a:p>
          <a:r>
            <a:rPr lang="en-IN" b="0" i="0"/>
            <a:t>Show a block diagram breaking down generator and discriminator internals.</a:t>
          </a:r>
          <a:endParaRPr lang="en-US"/>
        </a:p>
      </dgm:t>
    </dgm:pt>
    <dgm:pt modelId="{BB34F2FE-01AF-47E6-A3BE-6F412C9DF34E}" type="parTrans" cxnId="{C63487F7-8F17-4062-BBA4-85B361376394}">
      <dgm:prSet/>
      <dgm:spPr/>
      <dgm:t>
        <a:bodyPr/>
        <a:lstStyle/>
        <a:p>
          <a:endParaRPr lang="en-US"/>
        </a:p>
      </dgm:t>
    </dgm:pt>
    <dgm:pt modelId="{5DDFA9FE-EDCC-4121-ABC1-618D412BEFA9}" type="sibTrans" cxnId="{C63487F7-8F17-4062-BBA4-85B361376394}">
      <dgm:prSet/>
      <dgm:spPr/>
      <dgm:t>
        <a:bodyPr/>
        <a:lstStyle/>
        <a:p>
          <a:endParaRPr lang="en-US"/>
        </a:p>
      </dgm:t>
    </dgm:pt>
    <dgm:pt modelId="{E7E5F5B9-2BE1-496D-AFE8-7B01365E9313}" type="pres">
      <dgm:prSet presAssocID="{D2470673-BE50-4403-B3F0-042C0E0E5975}" presName="linear" presStyleCnt="0">
        <dgm:presLayoutVars>
          <dgm:animLvl val="lvl"/>
          <dgm:resizeHandles val="exact"/>
        </dgm:presLayoutVars>
      </dgm:prSet>
      <dgm:spPr/>
    </dgm:pt>
    <dgm:pt modelId="{26D7B34A-C9FF-4883-983F-5FA884E83D54}" type="pres">
      <dgm:prSet presAssocID="{32C159C8-622E-4F13-89B2-808D4737F22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DC1B639-A06F-4DB4-B400-65F4325BAE28}" type="pres">
      <dgm:prSet presAssocID="{82ABF825-91E6-4979-90D7-C9B509662CFD}" presName="spacer" presStyleCnt="0"/>
      <dgm:spPr/>
    </dgm:pt>
    <dgm:pt modelId="{1C586A62-842E-4BEA-A165-C5C67729434C}" type="pres">
      <dgm:prSet presAssocID="{28E309DC-170F-480D-925B-0B665B50CC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AEF093-8A34-445F-A060-2946F5281B99}" type="pres">
      <dgm:prSet presAssocID="{BFC3A151-53A0-4B9C-8ACF-C570E68A460F}" presName="spacer" presStyleCnt="0"/>
      <dgm:spPr/>
    </dgm:pt>
    <dgm:pt modelId="{12B16448-C996-4036-8F26-6779A86FD572}" type="pres">
      <dgm:prSet presAssocID="{1150E1C6-F267-40CA-9571-33640912BF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17195C-C4EE-492C-826A-16AFD4BB46BE}" type="pres">
      <dgm:prSet presAssocID="{B6289B8A-5286-47AD-98F7-FC8292C83C47}" presName="spacer" presStyleCnt="0"/>
      <dgm:spPr/>
    </dgm:pt>
    <dgm:pt modelId="{C8AA69C8-A7BE-444F-945B-D4D163A853DB}" type="pres">
      <dgm:prSet presAssocID="{49494DFE-B241-4727-8582-5A8BD4AC0E3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E71320-4FA5-4A3D-8F56-8C3CA0E21A26}" srcId="{D2470673-BE50-4403-B3F0-042C0E0E5975}" destId="{28E309DC-170F-480D-925B-0B665B50CC89}" srcOrd="1" destOrd="0" parTransId="{5C4B48ED-E2E3-4ABE-BEA9-B87997D1A9BD}" sibTransId="{BFC3A151-53A0-4B9C-8ACF-C570E68A460F}"/>
    <dgm:cxn modelId="{49C44241-10CD-40F0-9BC5-45F859DDF42F}" type="presOf" srcId="{28E309DC-170F-480D-925B-0B665B50CC89}" destId="{1C586A62-842E-4BEA-A165-C5C67729434C}" srcOrd="0" destOrd="0" presId="urn:microsoft.com/office/officeart/2005/8/layout/vList2"/>
    <dgm:cxn modelId="{D170AD68-605C-4CBC-873A-616BD98A9129}" srcId="{D2470673-BE50-4403-B3F0-042C0E0E5975}" destId="{1150E1C6-F267-40CA-9571-33640912BF3C}" srcOrd="2" destOrd="0" parTransId="{332EDDE8-80D9-4C23-983A-5E70B16356C3}" sibTransId="{B6289B8A-5286-47AD-98F7-FC8292C83C47}"/>
    <dgm:cxn modelId="{5093CA7C-2986-4751-B5C8-5A5614ECBB3E}" type="presOf" srcId="{D2470673-BE50-4403-B3F0-042C0E0E5975}" destId="{E7E5F5B9-2BE1-496D-AFE8-7B01365E9313}" srcOrd="0" destOrd="0" presId="urn:microsoft.com/office/officeart/2005/8/layout/vList2"/>
    <dgm:cxn modelId="{10AFF29C-BCAD-48E6-8DBA-BAD8EA9F8E9D}" type="presOf" srcId="{49494DFE-B241-4727-8582-5A8BD4AC0E33}" destId="{C8AA69C8-A7BE-444F-945B-D4D163A853DB}" srcOrd="0" destOrd="0" presId="urn:microsoft.com/office/officeart/2005/8/layout/vList2"/>
    <dgm:cxn modelId="{0881BDAE-4C04-41E0-8549-03A71D4D6C39}" srcId="{D2470673-BE50-4403-B3F0-042C0E0E5975}" destId="{32C159C8-622E-4F13-89B2-808D4737F220}" srcOrd="0" destOrd="0" parTransId="{F17C69AA-1B8C-4A02-8FBF-5173C2C8050A}" sibTransId="{82ABF825-91E6-4979-90D7-C9B509662CFD}"/>
    <dgm:cxn modelId="{4C49AAB3-A6A8-49FC-91EF-3E76B21AA732}" type="presOf" srcId="{1150E1C6-F267-40CA-9571-33640912BF3C}" destId="{12B16448-C996-4036-8F26-6779A86FD572}" srcOrd="0" destOrd="0" presId="urn:microsoft.com/office/officeart/2005/8/layout/vList2"/>
    <dgm:cxn modelId="{910C85F3-BA7C-4DF0-8D25-E93BA797A07D}" type="presOf" srcId="{32C159C8-622E-4F13-89B2-808D4737F220}" destId="{26D7B34A-C9FF-4883-983F-5FA884E83D54}" srcOrd="0" destOrd="0" presId="urn:microsoft.com/office/officeart/2005/8/layout/vList2"/>
    <dgm:cxn modelId="{C63487F7-8F17-4062-BBA4-85B361376394}" srcId="{D2470673-BE50-4403-B3F0-042C0E0E5975}" destId="{49494DFE-B241-4727-8582-5A8BD4AC0E33}" srcOrd="3" destOrd="0" parTransId="{BB34F2FE-01AF-47E6-A3BE-6F412C9DF34E}" sibTransId="{5DDFA9FE-EDCC-4121-ABC1-618D412BEFA9}"/>
    <dgm:cxn modelId="{5A6DE57B-50E2-4E7A-A42C-F639A686C1B9}" type="presParOf" srcId="{E7E5F5B9-2BE1-496D-AFE8-7B01365E9313}" destId="{26D7B34A-C9FF-4883-983F-5FA884E83D54}" srcOrd="0" destOrd="0" presId="urn:microsoft.com/office/officeart/2005/8/layout/vList2"/>
    <dgm:cxn modelId="{55690436-627B-4938-A5A3-690BCDDD66AB}" type="presParOf" srcId="{E7E5F5B9-2BE1-496D-AFE8-7B01365E9313}" destId="{CDC1B639-A06F-4DB4-B400-65F4325BAE28}" srcOrd="1" destOrd="0" presId="urn:microsoft.com/office/officeart/2005/8/layout/vList2"/>
    <dgm:cxn modelId="{4FF30F41-A26D-4457-91B9-5CBBAA93C5CA}" type="presParOf" srcId="{E7E5F5B9-2BE1-496D-AFE8-7B01365E9313}" destId="{1C586A62-842E-4BEA-A165-C5C67729434C}" srcOrd="2" destOrd="0" presId="urn:microsoft.com/office/officeart/2005/8/layout/vList2"/>
    <dgm:cxn modelId="{BE539E4C-85EE-4B07-977B-7E3A503DCFAF}" type="presParOf" srcId="{E7E5F5B9-2BE1-496D-AFE8-7B01365E9313}" destId="{21AEF093-8A34-445F-A060-2946F5281B99}" srcOrd="3" destOrd="0" presId="urn:microsoft.com/office/officeart/2005/8/layout/vList2"/>
    <dgm:cxn modelId="{E0456536-339B-40AC-979C-6625C590711A}" type="presParOf" srcId="{E7E5F5B9-2BE1-496D-AFE8-7B01365E9313}" destId="{12B16448-C996-4036-8F26-6779A86FD572}" srcOrd="4" destOrd="0" presId="urn:microsoft.com/office/officeart/2005/8/layout/vList2"/>
    <dgm:cxn modelId="{9E06F50F-B43A-4449-9B25-20DA088ADA35}" type="presParOf" srcId="{E7E5F5B9-2BE1-496D-AFE8-7B01365E9313}" destId="{A217195C-C4EE-492C-826A-16AFD4BB46BE}" srcOrd="5" destOrd="0" presId="urn:microsoft.com/office/officeart/2005/8/layout/vList2"/>
    <dgm:cxn modelId="{B8D4F8E0-E029-4E8C-9B54-57E6B01AF1F7}" type="presParOf" srcId="{E7E5F5B9-2BE1-496D-AFE8-7B01365E9313}" destId="{C8AA69C8-A7BE-444F-945B-D4D163A853D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143E44-B32E-4AD0-87BE-7B6D607F5A8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08A824-756A-4AC5-8D3C-025B4C0B2899}">
      <dgm:prSet/>
      <dgm:spPr/>
      <dgm:t>
        <a:bodyPr/>
        <a:lstStyle/>
        <a:p>
          <a:r>
            <a:rPr lang="en-US" b="0" i="0"/>
            <a:t>Real-world need: enhance image formats for medical, satellite, streaming.</a:t>
          </a:r>
          <a:endParaRPr lang="en-US"/>
        </a:p>
      </dgm:t>
    </dgm:pt>
    <dgm:pt modelId="{0121C964-9A96-451B-BB72-2D7C8A65BA50}" type="parTrans" cxnId="{62F1ECE2-B2E8-4CBC-A9AB-4826EEBDE9F6}">
      <dgm:prSet/>
      <dgm:spPr/>
      <dgm:t>
        <a:bodyPr/>
        <a:lstStyle/>
        <a:p>
          <a:endParaRPr lang="en-US"/>
        </a:p>
      </dgm:t>
    </dgm:pt>
    <dgm:pt modelId="{F7E4B4AB-BB22-46BD-9476-3749E769EC46}" type="sibTrans" cxnId="{62F1ECE2-B2E8-4CBC-A9AB-4826EEBDE9F6}">
      <dgm:prSet/>
      <dgm:spPr/>
      <dgm:t>
        <a:bodyPr/>
        <a:lstStyle/>
        <a:p>
          <a:endParaRPr lang="en-US"/>
        </a:p>
      </dgm:t>
    </dgm:pt>
    <dgm:pt modelId="{72F60B8B-5D4C-4644-81F8-2F4E4C4AAF46}">
      <dgm:prSet/>
      <dgm:spPr/>
      <dgm:t>
        <a:bodyPr/>
        <a:lstStyle/>
        <a:p>
          <a:r>
            <a:rPr lang="en-US" b="0" i="0" dirty="0"/>
            <a:t>Deep learning methods outperform traditional interpolation (bicubic, etc.)</a:t>
          </a:r>
          <a:endParaRPr lang="en-US" dirty="0"/>
        </a:p>
      </dgm:t>
    </dgm:pt>
    <dgm:pt modelId="{AE953EE9-8D9C-4718-92F5-8CC8FAE47F58}" type="parTrans" cxnId="{E1019A61-8839-4721-A931-15952F58A6FA}">
      <dgm:prSet/>
      <dgm:spPr/>
      <dgm:t>
        <a:bodyPr/>
        <a:lstStyle/>
        <a:p>
          <a:endParaRPr lang="en-US"/>
        </a:p>
      </dgm:t>
    </dgm:pt>
    <dgm:pt modelId="{A24B5C3D-6409-4E84-9BC5-3B0D5239357A}" type="sibTrans" cxnId="{E1019A61-8839-4721-A931-15952F58A6FA}">
      <dgm:prSet/>
      <dgm:spPr/>
      <dgm:t>
        <a:bodyPr/>
        <a:lstStyle/>
        <a:p>
          <a:endParaRPr lang="en-US"/>
        </a:p>
      </dgm:t>
    </dgm:pt>
    <dgm:pt modelId="{3CF0E574-943E-4CC8-88E5-4A3A341F3DE6}" type="pres">
      <dgm:prSet presAssocID="{6B143E44-B32E-4AD0-87BE-7B6D607F5A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D7FF36-1E3B-401E-AFF6-DEC08ABF3DC0}" type="pres">
      <dgm:prSet presAssocID="{3708A824-756A-4AC5-8D3C-025B4C0B2899}" presName="hierRoot1" presStyleCnt="0"/>
      <dgm:spPr/>
    </dgm:pt>
    <dgm:pt modelId="{7DEBC9B3-1B50-4CDC-A03E-696A098813C8}" type="pres">
      <dgm:prSet presAssocID="{3708A824-756A-4AC5-8D3C-025B4C0B2899}" presName="composite" presStyleCnt="0"/>
      <dgm:spPr/>
    </dgm:pt>
    <dgm:pt modelId="{97D916FD-E903-457E-A306-D503B4E7F8C5}" type="pres">
      <dgm:prSet presAssocID="{3708A824-756A-4AC5-8D3C-025B4C0B2899}" presName="background" presStyleLbl="node0" presStyleIdx="0" presStyleCnt="2"/>
      <dgm:spPr/>
    </dgm:pt>
    <dgm:pt modelId="{3976D6D7-D8A8-44FA-A3A4-DB93603FBDA6}" type="pres">
      <dgm:prSet presAssocID="{3708A824-756A-4AC5-8D3C-025B4C0B2899}" presName="text" presStyleLbl="fgAcc0" presStyleIdx="0" presStyleCnt="2">
        <dgm:presLayoutVars>
          <dgm:chPref val="3"/>
        </dgm:presLayoutVars>
      </dgm:prSet>
      <dgm:spPr/>
    </dgm:pt>
    <dgm:pt modelId="{27D67431-CD2B-487D-9C52-89E43CC926EE}" type="pres">
      <dgm:prSet presAssocID="{3708A824-756A-4AC5-8D3C-025B4C0B2899}" presName="hierChild2" presStyleCnt="0"/>
      <dgm:spPr/>
    </dgm:pt>
    <dgm:pt modelId="{0E7FA5A9-10B6-44CB-BDC2-7985CB2424E2}" type="pres">
      <dgm:prSet presAssocID="{72F60B8B-5D4C-4644-81F8-2F4E4C4AAF46}" presName="hierRoot1" presStyleCnt="0"/>
      <dgm:spPr/>
    </dgm:pt>
    <dgm:pt modelId="{ABCDDEB0-CA69-4240-89BD-CF4FC9E78241}" type="pres">
      <dgm:prSet presAssocID="{72F60B8B-5D4C-4644-81F8-2F4E4C4AAF46}" presName="composite" presStyleCnt="0"/>
      <dgm:spPr/>
    </dgm:pt>
    <dgm:pt modelId="{1A3AAE61-C815-4BC1-82F6-D4CA593538AE}" type="pres">
      <dgm:prSet presAssocID="{72F60B8B-5D4C-4644-81F8-2F4E4C4AAF46}" presName="background" presStyleLbl="node0" presStyleIdx="1" presStyleCnt="2"/>
      <dgm:spPr/>
    </dgm:pt>
    <dgm:pt modelId="{AE2C0FC6-B106-46AC-B9FE-5922E655A939}" type="pres">
      <dgm:prSet presAssocID="{72F60B8B-5D4C-4644-81F8-2F4E4C4AAF46}" presName="text" presStyleLbl="fgAcc0" presStyleIdx="1" presStyleCnt="2">
        <dgm:presLayoutVars>
          <dgm:chPref val="3"/>
        </dgm:presLayoutVars>
      </dgm:prSet>
      <dgm:spPr/>
    </dgm:pt>
    <dgm:pt modelId="{90262DC8-E577-4350-B497-9A60364C17A0}" type="pres">
      <dgm:prSet presAssocID="{72F60B8B-5D4C-4644-81F8-2F4E4C4AAF46}" presName="hierChild2" presStyleCnt="0"/>
      <dgm:spPr/>
    </dgm:pt>
  </dgm:ptLst>
  <dgm:cxnLst>
    <dgm:cxn modelId="{E1019A61-8839-4721-A931-15952F58A6FA}" srcId="{6B143E44-B32E-4AD0-87BE-7B6D607F5A84}" destId="{72F60B8B-5D4C-4644-81F8-2F4E4C4AAF46}" srcOrd="1" destOrd="0" parTransId="{AE953EE9-8D9C-4718-92F5-8CC8FAE47F58}" sibTransId="{A24B5C3D-6409-4E84-9BC5-3B0D5239357A}"/>
    <dgm:cxn modelId="{DC334870-04AE-43A0-8C9A-BA20FAC0D8CD}" type="presOf" srcId="{3708A824-756A-4AC5-8D3C-025B4C0B2899}" destId="{3976D6D7-D8A8-44FA-A3A4-DB93603FBDA6}" srcOrd="0" destOrd="0" presId="urn:microsoft.com/office/officeart/2005/8/layout/hierarchy1"/>
    <dgm:cxn modelId="{7D4A8E7B-5AC8-4124-B43C-42AB836EE942}" type="presOf" srcId="{72F60B8B-5D4C-4644-81F8-2F4E4C4AAF46}" destId="{AE2C0FC6-B106-46AC-B9FE-5922E655A939}" srcOrd="0" destOrd="0" presId="urn:microsoft.com/office/officeart/2005/8/layout/hierarchy1"/>
    <dgm:cxn modelId="{F66D6FBF-5BC0-46AB-98B8-6ECE2DEFC37E}" type="presOf" srcId="{6B143E44-B32E-4AD0-87BE-7B6D607F5A84}" destId="{3CF0E574-943E-4CC8-88E5-4A3A341F3DE6}" srcOrd="0" destOrd="0" presId="urn:microsoft.com/office/officeart/2005/8/layout/hierarchy1"/>
    <dgm:cxn modelId="{62F1ECE2-B2E8-4CBC-A9AB-4826EEBDE9F6}" srcId="{6B143E44-B32E-4AD0-87BE-7B6D607F5A84}" destId="{3708A824-756A-4AC5-8D3C-025B4C0B2899}" srcOrd="0" destOrd="0" parTransId="{0121C964-9A96-451B-BB72-2D7C8A65BA50}" sibTransId="{F7E4B4AB-BB22-46BD-9476-3749E769EC46}"/>
    <dgm:cxn modelId="{32800204-5BCE-47D0-BD4D-DC54A9B0735F}" type="presParOf" srcId="{3CF0E574-943E-4CC8-88E5-4A3A341F3DE6}" destId="{E8D7FF36-1E3B-401E-AFF6-DEC08ABF3DC0}" srcOrd="0" destOrd="0" presId="urn:microsoft.com/office/officeart/2005/8/layout/hierarchy1"/>
    <dgm:cxn modelId="{8D365C2E-245F-4513-8959-E05DE975F48C}" type="presParOf" srcId="{E8D7FF36-1E3B-401E-AFF6-DEC08ABF3DC0}" destId="{7DEBC9B3-1B50-4CDC-A03E-696A098813C8}" srcOrd="0" destOrd="0" presId="urn:microsoft.com/office/officeart/2005/8/layout/hierarchy1"/>
    <dgm:cxn modelId="{527C1D4F-31C8-4725-9CE8-3AA0BBC79AE5}" type="presParOf" srcId="{7DEBC9B3-1B50-4CDC-A03E-696A098813C8}" destId="{97D916FD-E903-457E-A306-D503B4E7F8C5}" srcOrd="0" destOrd="0" presId="urn:microsoft.com/office/officeart/2005/8/layout/hierarchy1"/>
    <dgm:cxn modelId="{E03C6BFB-59E6-459D-847A-D149182DD750}" type="presParOf" srcId="{7DEBC9B3-1B50-4CDC-A03E-696A098813C8}" destId="{3976D6D7-D8A8-44FA-A3A4-DB93603FBDA6}" srcOrd="1" destOrd="0" presId="urn:microsoft.com/office/officeart/2005/8/layout/hierarchy1"/>
    <dgm:cxn modelId="{68EDFF91-6067-44C4-8113-88D048E0DC97}" type="presParOf" srcId="{E8D7FF36-1E3B-401E-AFF6-DEC08ABF3DC0}" destId="{27D67431-CD2B-487D-9C52-89E43CC926EE}" srcOrd="1" destOrd="0" presId="urn:microsoft.com/office/officeart/2005/8/layout/hierarchy1"/>
    <dgm:cxn modelId="{2A32F30A-9602-4C45-940C-D150792BF575}" type="presParOf" srcId="{3CF0E574-943E-4CC8-88E5-4A3A341F3DE6}" destId="{0E7FA5A9-10B6-44CB-BDC2-7985CB2424E2}" srcOrd="1" destOrd="0" presId="urn:microsoft.com/office/officeart/2005/8/layout/hierarchy1"/>
    <dgm:cxn modelId="{73ACFFE1-B6F2-4C6A-9DD1-05D411E86D0B}" type="presParOf" srcId="{0E7FA5A9-10B6-44CB-BDC2-7985CB2424E2}" destId="{ABCDDEB0-CA69-4240-89BD-CF4FC9E78241}" srcOrd="0" destOrd="0" presId="urn:microsoft.com/office/officeart/2005/8/layout/hierarchy1"/>
    <dgm:cxn modelId="{1A514A80-103D-481F-BBDE-580E0E1DA25D}" type="presParOf" srcId="{ABCDDEB0-CA69-4240-89BD-CF4FC9E78241}" destId="{1A3AAE61-C815-4BC1-82F6-D4CA593538AE}" srcOrd="0" destOrd="0" presId="urn:microsoft.com/office/officeart/2005/8/layout/hierarchy1"/>
    <dgm:cxn modelId="{04458E21-29B1-4967-A0EB-0AAF9BE50F45}" type="presParOf" srcId="{ABCDDEB0-CA69-4240-89BD-CF4FC9E78241}" destId="{AE2C0FC6-B106-46AC-B9FE-5922E655A939}" srcOrd="1" destOrd="0" presId="urn:microsoft.com/office/officeart/2005/8/layout/hierarchy1"/>
    <dgm:cxn modelId="{D87647AA-3E55-4D85-B17F-A999D566518F}" type="presParOf" srcId="{0E7FA5A9-10B6-44CB-BDC2-7985CB2424E2}" destId="{90262DC8-E577-4350-B497-9A60364C17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032D24-2960-484C-B58D-4BC1A45D3A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593757-D5B5-42FE-9172-E906C700277F}">
      <dgm:prSet/>
      <dgm:spPr/>
      <dgm:t>
        <a:bodyPr/>
        <a:lstStyle/>
        <a:p>
          <a:r>
            <a:rPr lang="en-US" b="0" i="0"/>
            <a:t>Input: Low-res image </a:t>
          </a:r>
          <a:r>
            <a:rPr lang="en-US" b="0" i="1"/>
            <a:t>I</a:t>
          </a:r>
          <a:r>
            <a:rPr lang="en-US" b="0" i="1" baseline="-25000"/>
            <a:t>LR</a:t>
          </a:r>
          <a:endParaRPr lang="en-US"/>
        </a:p>
      </dgm:t>
    </dgm:pt>
    <dgm:pt modelId="{7A943514-2675-4EF6-85E3-9A382B8AF653}" type="parTrans" cxnId="{990BE919-FB71-4778-AC6E-4F5F1E098B30}">
      <dgm:prSet/>
      <dgm:spPr/>
      <dgm:t>
        <a:bodyPr/>
        <a:lstStyle/>
        <a:p>
          <a:endParaRPr lang="en-US"/>
        </a:p>
      </dgm:t>
    </dgm:pt>
    <dgm:pt modelId="{CD2F1E4F-E956-4D3E-8905-983BBB7210EA}" type="sibTrans" cxnId="{990BE919-FB71-4778-AC6E-4F5F1E098B30}">
      <dgm:prSet/>
      <dgm:spPr/>
      <dgm:t>
        <a:bodyPr/>
        <a:lstStyle/>
        <a:p>
          <a:endParaRPr lang="en-US"/>
        </a:p>
      </dgm:t>
    </dgm:pt>
    <dgm:pt modelId="{A4B6A413-5162-4DC6-A725-DEEE7F73089D}">
      <dgm:prSet/>
      <dgm:spPr/>
      <dgm:t>
        <a:bodyPr/>
        <a:lstStyle/>
        <a:p>
          <a:r>
            <a:rPr lang="en-US" b="0" i="0"/>
            <a:t>Output: High-res image </a:t>
          </a:r>
          <a:r>
            <a:rPr lang="en-US" b="0" i="1"/>
            <a:t>I</a:t>
          </a:r>
          <a:r>
            <a:rPr lang="en-US" b="0" i="1" baseline="-25000"/>
            <a:t>SR</a:t>
          </a:r>
          <a:endParaRPr lang="en-US"/>
        </a:p>
      </dgm:t>
    </dgm:pt>
    <dgm:pt modelId="{76A33B2E-FFB4-476E-8CEF-AB71B9FB5F8C}" type="parTrans" cxnId="{07F34749-CE93-4EA0-B5F0-DDD8FF48E4C1}">
      <dgm:prSet/>
      <dgm:spPr/>
      <dgm:t>
        <a:bodyPr/>
        <a:lstStyle/>
        <a:p>
          <a:endParaRPr lang="en-US"/>
        </a:p>
      </dgm:t>
    </dgm:pt>
    <dgm:pt modelId="{E5261FE2-0F5A-4469-9BB3-897C56F45006}" type="sibTrans" cxnId="{07F34749-CE93-4EA0-B5F0-DDD8FF48E4C1}">
      <dgm:prSet/>
      <dgm:spPr/>
      <dgm:t>
        <a:bodyPr/>
        <a:lstStyle/>
        <a:p>
          <a:endParaRPr lang="en-US"/>
        </a:p>
      </dgm:t>
    </dgm:pt>
    <dgm:pt modelId="{718A7C7D-3F5B-4482-98BF-AF42B304284C}">
      <dgm:prSet/>
      <dgm:spPr/>
      <dgm:t>
        <a:bodyPr/>
        <a:lstStyle/>
        <a:p>
          <a:r>
            <a:rPr lang="en-US" b="0" i="0"/>
            <a:t>Goal: </a:t>
          </a:r>
          <a:r>
            <a:rPr lang="en-US" b="0" i="1"/>
            <a:t>I</a:t>
          </a:r>
          <a:r>
            <a:rPr lang="en-US" b="0" i="1" baseline="-25000"/>
            <a:t>SR</a:t>
          </a:r>
          <a:r>
            <a:rPr lang="en-US" b="0" i="0"/>
            <a:t>≈</a:t>
          </a:r>
          <a:r>
            <a:rPr lang="en-US" b="0" i="1"/>
            <a:t>I</a:t>
          </a:r>
          <a:r>
            <a:rPr lang="en-US" b="0" i="1" baseline="-25000"/>
            <a:t>HR</a:t>
          </a:r>
          <a:r>
            <a:rPr lang="en-US" b="0" i="0"/>
            <a:t> (visually and/or pixelwise)</a:t>
          </a:r>
          <a:endParaRPr lang="en-US"/>
        </a:p>
      </dgm:t>
    </dgm:pt>
    <dgm:pt modelId="{484897F6-6DB6-4DFF-804F-8F83CB436679}" type="parTrans" cxnId="{38437254-4A15-4F1F-B37F-52ED9E859228}">
      <dgm:prSet/>
      <dgm:spPr/>
      <dgm:t>
        <a:bodyPr/>
        <a:lstStyle/>
        <a:p>
          <a:endParaRPr lang="en-US"/>
        </a:p>
      </dgm:t>
    </dgm:pt>
    <dgm:pt modelId="{EBEF9CDB-10BA-4DC7-BF99-B09D968F9C20}" type="sibTrans" cxnId="{38437254-4A15-4F1F-B37F-52ED9E859228}">
      <dgm:prSet/>
      <dgm:spPr/>
      <dgm:t>
        <a:bodyPr/>
        <a:lstStyle/>
        <a:p>
          <a:endParaRPr lang="en-US"/>
        </a:p>
      </dgm:t>
    </dgm:pt>
    <dgm:pt modelId="{BC15C626-3A15-4080-9155-95D90E94604D}">
      <dgm:prSet/>
      <dgm:spPr/>
      <dgm:t>
        <a:bodyPr/>
        <a:lstStyle/>
        <a:p>
          <a:r>
            <a:rPr lang="en-US" b="0" i="0"/>
            <a:t>Why is this hard? Many possible HR images for one LR image.</a:t>
          </a:r>
          <a:endParaRPr lang="en-US"/>
        </a:p>
      </dgm:t>
    </dgm:pt>
    <dgm:pt modelId="{F7DD5F21-1804-4D7E-9BFA-B1939EA694A5}" type="parTrans" cxnId="{93C37E51-00E1-4473-871D-BE3EB3FB6096}">
      <dgm:prSet/>
      <dgm:spPr/>
      <dgm:t>
        <a:bodyPr/>
        <a:lstStyle/>
        <a:p>
          <a:endParaRPr lang="en-US"/>
        </a:p>
      </dgm:t>
    </dgm:pt>
    <dgm:pt modelId="{07EB1A52-AD40-436F-BCF1-9BADA19C4395}" type="sibTrans" cxnId="{93C37E51-00E1-4473-871D-BE3EB3FB6096}">
      <dgm:prSet/>
      <dgm:spPr/>
      <dgm:t>
        <a:bodyPr/>
        <a:lstStyle/>
        <a:p>
          <a:endParaRPr lang="en-US"/>
        </a:p>
      </dgm:t>
    </dgm:pt>
    <dgm:pt modelId="{47967F1E-E720-490E-B732-1833FEB0B357}" type="pres">
      <dgm:prSet presAssocID="{59032D24-2960-484C-B58D-4BC1A45D3A14}" presName="linear" presStyleCnt="0">
        <dgm:presLayoutVars>
          <dgm:animLvl val="lvl"/>
          <dgm:resizeHandles val="exact"/>
        </dgm:presLayoutVars>
      </dgm:prSet>
      <dgm:spPr/>
    </dgm:pt>
    <dgm:pt modelId="{4204EEAA-F46B-4E1F-B942-1B9938AC0EDA}" type="pres">
      <dgm:prSet presAssocID="{6C593757-D5B5-42FE-9172-E906C700277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D397FE-5ABA-4B08-A21A-FCE3F459D3CA}" type="pres">
      <dgm:prSet presAssocID="{CD2F1E4F-E956-4D3E-8905-983BBB7210EA}" presName="spacer" presStyleCnt="0"/>
      <dgm:spPr/>
    </dgm:pt>
    <dgm:pt modelId="{2DE9D976-9C9B-49B4-8DD0-F787DD7BDF58}" type="pres">
      <dgm:prSet presAssocID="{A4B6A413-5162-4DC6-A725-DEEE7F73089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6BC8EC-4BC4-403A-952A-E0AC15E0AEDF}" type="pres">
      <dgm:prSet presAssocID="{E5261FE2-0F5A-4469-9BB3-897C56F45006}" presName="spacer" presStyleCnt="0"/>
      <dgm:spPr/>
    </dgm:pt>
    <dgm:pt modelId="{E21FD913-F53C-4CD5-A1A0-F6DB00F281EF}" type="pres">
      <dgm:prSet presAssocID="{718A7C7D-3F5B-4482-98BF-AF42B30428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CACD99-7572-4029-98C0-9256EFB0F41A}" type="pres">
      <dgm:prSet presAssocID="{EBEF9CDB-10BA-4DC7-BF99-B09D968F9C20}" presName="spacer" presStyleCnt="0"/>
      <dgm:spPr/>
    </dgm:pt>
    <dgm:pt modelId="{B47DD752-6EAD-46A0-ABC4-8E152A824588}" type="pres">
      <dgm:prSet presAssocID="{BC15C626-3A15-4080-9155-95D90E94604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90BE919-FB71-4778-AC6E-4F5F1E098B30}" srcId="{59032D24-2960-484C-B58D-4BC1A45D3A14}" destId="{6C593757-D5B5-42FE-9172-E906C700277F}" srcOrd="0" destOrd="0" parTransId="{7A943514-2675-4EF6-85E3-9A382B8AF653}" sibTransId="{CD2F1E4F-E956-4D3E-8905-983BBB7210EA}"/>
    <dgm:cxn modelId="{2C3D4527-F639-4A75-81E9-3A865A4AB74C}" type="presOf" srcId="{6C593757-D5B5-42FE-9172-E906C700277F}" destId="{4204EEAA-F46B-4E1F-B942-1B9938AC0EDA}" srcOrd="0" destOrd="0" presId="urn:microsoft.com/office/officeart/2005/8/layout/vList2"/>
    <dgm:cxn modelId="{9D5B7845-F615-493C-8800-A70BBA1EDBA3}" type="presOf" srcId="{59032D24-2960-484C-B58D-4BC1A45D3A14}" destId="{47967F1E-E720-490E-B732-1833FEB0B357}" srcOrd="0" destOrd="0" presId="urn:microsoft.com/office/officeart/2005/8/layout/vList2"/>
    <dgm:cxn modelId="{07F34749-CE93-4EA0-B5F0-DDD8FF48E4C1}" srcId="{59032D24-2960-484C-B58D-4BC1A45D3A14}" destId="{A4B6A413-5162-4DC6-A725-DEEE7F73089D}" srcOrd="1" destOrd="0" parTransId="{76A33B2E-FFB4-476E-8CEF-AB71B9FB5F8C}" sibTransId="{E5261FE2-0F5A-4469-9BB3-897C56F45006}"/>
    <dgm:cxn modelId="{B805246F-AC5C-4268-8E2F-D51356932EA3}" type="presOf" srcId="{BC15C626-3A15-4080-9155-95D90E94604D}" destId="{B47DD752-6EAD-46A0-ABC4-8E152A824588}" srcOrd="0" destOrd="0" presId="urn:microsoft.com/office/officeart/2005/8/layout/vList2"/>
    <dgm:cxn modelId="{93C37E51-00E1-4473-871D-BE3EB3FB6096}" srcId="{59032D24-2960-484C-B58D-4BC1A45D3A14}" destId="{BC15C626-3A15-4080-9155-95D90E94604D}" srcOrd="3" destOrd="0" parTransId="{F7DD5F21-1804-4D7E-9BFA-B1939EA694A5}" sibTransId="{07EB1A52-AD40-436F-BCF1-9BADA19C4395}"/>
    <dgm:cxn modelId="{38437254-4A15-4F1F-B37F-52ED9E859228}" srcId="{59032D24-2960-484C-B58D-4BC1A45D3A14}" destId="{718A7C7D-3F5B-4482-98BF-AF42B304284C}" srcOrd="2" destOrd="0" parTransId="{484897F6-6DB6-4DFF-804F-8F83CB436679}" sibTransId="{EBEF9CDB-10BA-4DC7-BF99-B09D968F9C20}"/>
    <dgm:cxn modelId="{9DCF06B2-2DA6-4FDA-9ABB-EDF911CD04E3}" type="presOf" srcId="{A4B6A413-5162-4DC6-A725-DEEE7F73089D}" destId="{2DE9D976-9C9B-49B4-8DD0-F787DD7BDF58}" srcOrd="0" destOrd="0" presId="urn:microsoft.com/office/officeart/2005/8/layout/vList2"/>
    <dgm:cxn modelId="{D74606E1-F605-4D28-B15C-557CB5D1B1C7}" type="presOf" srcId="{718A7C7D-3F5B-4482-98BF-AF42B304284C}" destId="{E21FD913-F53C-4CD5-A1A0-F6DB00F281EF}" srcOrd="0" destOrd="0" presId="urn:microsoft.com/office/officeart/2005/8/layout/vList2"/>
    <dgm:cxn modelId="{14CE203D-AE1C-4FD2-8EE7-19208A1B5803}" type="presParOf" srcId="{47967F1E-E720-490E-B732-1833FEB0B357}" destId="{4204EEAA-F46B-4E1F-B942-1B9938AC0EDA}" srcOrd="0" destOrd="0" presId="urn:microsoft.com/office/officeart/2005/8/layout/vList2"/>
    <dgm:cxn modelId="{FAAA0525-9BEC-4B24-9A01-0BD0FD7F97B3}" type="presParOf" srcId="{47967F1E-E720-490E-B732-1833FEB0B357}" destId="{CFD397FE-5ABA-4B08-A21A-FCE3F459D3CA}" srcOrd="1" destOrd="0" presId="urn:microsoft.com/office/officeart/2005/8/layout/vList2"/>
    <dgm:cxn modelId="{1EE01AEB-4964-4C42-A561-9C8F62FFE7F9}" type="presParOf" srcId="{47967F1E-E720-490E-B732-1833FEB0B357}" destId="{2DE9D976-9C9B-49B4-8DD0-F787DD7BDF58}" srcOrd="2" destOrd="0" presId="urn:microsoft.com/office/officeart/2005/8/layout/vList2"/>
    <dgm:cxn modelId="{146AA754-5EF7-48B1-8B8C-41D51EBBB678}" type="presParOf" srcId="{47967F1E-E720-490E-B732-1833FEB0B357}" destId="{CE6BC8EC-4BC4-403A-952A-E0AC15E0AEDF}" srcOrd="3" destOrd="0" presId="urn:microsoft.com/office/officeart/2005/8/layout/vList2"/>
    <dgm:cxn modelId="{2232D8C1-2996-45B0-9492-9EAA8B7BCF18}" type="presParOf" srcId="{47967F1E-E720-490E-B732-1833FEB0B357}" destId="{E21FD913-F53C-4CD5-A1A0-F6DB00F281EF}" srcOrd="4" destOrd="0" presId="urn:microsoft.com/office/officeart/2005/8/layout/vList2"/>
    <dgm:cxn modelId="{F6331EDA-9305-48F0-9C12-14219DEA749E}" type="presParOf" srcId="{47967F1E-E720-490E-B732-1833FEB0B357}" destId="{AECACD99-7572-4029-98C0-9256EFB0F41A}" srcOrd="5" destOrd="0" presId="urn:microsoft.com/office/officeart/2005/8/layout/vList2"/>
    <dgm:cxn modelId="{CECBE90B-2B76-4F76-A8B4-CE61624D9641}" type="presParOf" srcId="{47967F1E-E720-490E-B732-1833FEB0B357}" destId="{B47DD752-6EAD-46A0-ABC4-8E152A82458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C1C1E2-F0E3-4C6E-8168-3C25E0A92ED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9B5E24-8D1C-4D35-BA9C-9AC9235ACCC3}">
      <dgm:prSet/>
      <dgm:spPr/>
      <dgm:t>
        <a:bodyPr/>
        <a:lstStyle/>
        <a:p>
          <a:r>
            <a:rPr lang="en-IN" b="0" i="0"/>
            <a:t>Intra-block structure: Conv → BN → PReLU → Conv → BN → Elementwise Sum</a:t>
          </a:r>
          <a:endParaRPr lang="en-US"/>
        </a:p>
      </dgm:t>
    </dgm:pt>
    <dgm:pt modelId="{14B3DA3D-D839-4805-9ACA-74D0EB1E2CDE}" type="parTrans" cxnId="{F977ACC1-E3F3-45D6-B207-6E39B5C1C6E4}">
      <dgm:prSet/>
      <dgm:spPr/>
      <dgm:t>
        <a:bodyPr/>
        <a:lstStyle/>
        <a:p>
          <a:endParaRPr lang="en-US"/>
        </a:p>
      </dgm:t>
    </dgm:pt>
    <dgm:pt modelId="{B04DE410-E475-4C16-9921-3DB45CCC236F}" type="sibTrans" cxnId="{F977ACC1-E3F3-45D6-B207-6E39B5C1C6E4}">
      <dgm:prSet/>
      <dgm:spPr/>
      <dgm:t>
        <a:bodyPr/>
        <a:lstStyle/>
        <a:p>
          <a:endParaRPr lang="en-US"/>
        </a:p>
      </dgm:t>
    </dgm:pt>
    <dgm:pt modelId="{0977222A-865A-4937-97FA-34753D48C530}">
      <dgm:prSet/>
      <dgm:spPr/>
      <dgm:t>
        <a:bodyPr/>
        <a:lstStyle/>
        <a:p>
          <a:r>
            <a:rPr lang="en-IN" b="0" i="0"/>
            <a:t>Skip Connection: allows information from earlier layers to flow straight to deeper layers</a:t>
          </a:r>
          <a:endParaRPr lang="en-US"/>
        </a:p>
      </dgm:t>
    </dgm:pt>
    <dgm:pt modelId="{05865EB8-D36A-4774-8DD9-542D14220AA9}" type="parTrans" cxnId="{83601B39-93BA-468E-8EA2-5F4FD1C94241}">
      <dgm:prSet/>
      <dgm:spPr/>
      <dgm:t>
        <a:bodyPr/>
        <a:lstStyle/>
        <a:p>
          <a:endParaRPr lang="en-US"/>
        </a:p>
      </dgm:t>
    </dgm:pt>
    <dgm:pt modelId="{988102AE-196D-48E6-883F-ECE919CBD5E8}" type="sibTrans" cxnId="{83601B39-93BA-468E-8EA2-5F4FD1C94241}">
      <dgm:prSet/>
      <dgm:spPr/>
      <dgm:t>
        <a:bodyPr/>
        <a:lstStyle/>
        <a:p>
          <a:endParaRPr lang="en-US"/>
        </a:p>
      </dgm:t>
    </dgm:pt>
    <dgm:pt modelId="{2EDADB1B-795A-4B49-8C57-0C57EA690846}">
      <dgm:prSet/>
      <dgm:spPr/>
      <dgm:t>
        <a:bodyPr/>
        <a:lstStyle/>
        <a:p>
          <a:r>
            <a:rPr lang="en-IN" b="0" i="0"/>
            <a:t>Benefit: promotes effective feature reuse, improves image sharpness</a:t>
          </a:r>
          <a:endParaRPr lang="en-US"/>
        </a:p>
      </dgm:t>
    </dgm:pt>
    <dgm:pt modelId="{22479950-AB0D-4B46-9D58-F2714032E6B0}" type="parTrans" cxnId="{1B407851-FAE9-48B8-BA61-21869DC24D58}">
      <dgm:prSet/>
      <dgm:spPr/>
      <dgm:t>
        <a:bodyPr/>
        <a:lstStyle/>
        <a:p>
          <a:endParaRPr lang="en-US"/>
        </a:p>
      </dgm:t>
    </dgm:pt>
    <dgm:pt modelId="{7FCD8C3B-6797-404F-B6B5-CD6737EDF4C6}" type="sibTrans" cxnId="{1B407851-FAE9-48B8-BA61-21869DC24D58}">
      <dgm:prSet/>
      <dgm:spPr/>
      <dgm:t>
        <a:bodyPr/>
        <a:lstStyle/>
        <a:p>
          <a:endParaRPr lang="en-US"/>
        </a:p>
      </dgm:t>
    </dgm:pt>
    <dgm:pt modelId="{99A182E7-D123-4703-B464-6F27812C935E}" type="pres">
      <dgm:prSet presAssocID="{DCC1C1E2-F0E3-4C6E-8168-3C25E0A92ED1}" presName="vert0" presStyleCnt="0">
        <dgm:presLayoutVars>
          <dgm:dir/>
          <dgm:animOne val="branch"/>
          <dgm:animLvl val="lvl"/>
        </dgm:presLayoutVars>
      </dgm:prSet>
      <dgm:spPr/>
    </dgm:pt>
    <dgm:pt modelId="{D4B8F4A5-E4B6-491E-BCC8-DF0CC9FB8E22}" type="pres">
      <dgm:prSet presAssocID="{189B5E24-8D1C-4D35-BA9C-9AC9235ACCC3}" presName="thickLine" presStyleLbl="alignNode1" presStyleIdx="0" presStyleCnt="3"/>
      <dgm:spPr/>
    </dgm:pt>
    <dgm:pt modelId="{E78450B6-AC12-41C8-8F49-5E8E30998151}" type="pres">
      <dgm:prSet presAssocID="{189B5E24-8D1C-4D35-BA9C-9AC9235ACCC3}" presName="horz1" presStyleCnt="0"/>
      <dgm:spPr/>
    </dgm:pt>
    <dgm:pt modelId="{3972D69A-5BC7-45D0-9728-BF5A1546A365}" type="pres">
      <dgm:prSet presAssocID="{189B5E24-8D1C-4D35-BA9C-9AC9235ACCC3}" presName="tx1" presStyleLbl="revTx" presStyleIdx="0" presStyleCnt="3"/>
      <dgm:spPr/>
    </dgm:pt>
    <dgm:pt modelId="{F9FEE480-0090-4053-BA88-B14524BF101F}" type="pres">
      <dgm:prSet presAssocID="{189B5E24-8D1C-4D35-BA9C-9AC9235ACCC3}" presName="vert1" presStyleCnt="0"/>
      <dgm:spPr/>
    </dgm:pt>
    <dgm:pt modelId="{F11041D6-ED23-4D80-9D3E-840F5DCAE2E8}" type="pres">
      <dgm:prSet presAssocID="{0977222A-865A-4937-97FA-34753D48C530}" presName="thickLine" presStyleLbl="alignNode1" presStyleIdx="1" presStyleCnt="3"/>
      <dgm:spPr/>
    </dgm:pt>
    <dgm:pt modelId="{B181E7F3-CA84-44E2-AAA4-289C07F18177}" type="pres">
      <dgm:prSet presAssocID="{0977222A-865A-4937-97FA-34753D48C530}" presName="horz1" presStyleCnt="0"/>
      <dgm:spPr/>
    </dgm:pt>
    <dgm:pt modelId="{05C7359D-2A30-4D73-9C0A-943E8518F4BF}" type="pres">
      <dgm:prSet presAssocID="{0977222A-865A-4937-97FA-34753D48C530}" presName="tx1" presStyleLbl="revTx" presStyleIdx="1" presStyleCnt="3"/>
      <dgm:spPr/>
    </dgm:pt>
    <dgm:pt modelId="{E8EA96CB-8730-4656-A77F-A4CFA0C64D75}" type="pres">
      <dgm:prSet presAssocID="{0977222A-865A-4937-97FA-34753D48C530}" presName="vert1" presStyleCnt="0"/>
      <dgm:spPr/>
    </dgm:pt>
    <dgm:pt modelId="{771AF4E7-7F30-4B19-90E5-2317CD22828F}" type="pres">
      <dgm:prSet presAssocID="{2EDADB1B-795A-4B49-8C57-0C57EA690846}" presName="thickLine" presStyleLbl="alignNode1" presStyleIdx="2" presStyleCnt="3"/>
      <dgm:spPr/>
    </dgm:pt>
    <dgm:pt modelId="{2A79BD76-B9F6-4386-BBC5-05538112B550}" type="pres">
      <dgm:prSet presAssocID="{2EDADB1B-795A-4B49-8C57-0C57EA690846}" presName="horz1" presStyleCnt="0"/>
      <dgm:spPr/>
    </dgm:pt>
    <dgm:pt modelId="{1A213CCC-2603-40D9-9C58-8864D5A367AE}" type="pres">
      <dgm:prSet presAssocID="{2EDADB1B-795A-4B49-8C57-0C57EA690846}" presName="tx1" presStyleLbl="revTx" presStyleIdx="2" presStyleCnt="3"/>
      <dgm:spPr/>
    </dgm:pt>
    <dgm:pt modelId="{C3E4DE66-8D2A-416D-8609-7E5F3D4EE2CC}" type="pres">
      <dgm:prSet presAssocID="{2EDADB1B-795A-4B49-8C57-0C57EA690846}" presName="vert1" presStyleCnt="0"/>
      <dgm:spPr/>
    </dgm:pt>
  </dgm:ptLst>
  <dgm:cxnLst>
    <dgm:cxn modelId="{9D79DA0C-A97D-4174-8C8F-68068A4DB3FF}" type="presOf" srcId="{189B5E24-8D1C-4D35-BA9C-9AC9235ACCC3}" destId="{3972D69A-5BC7-45D0-9728-BF5A1546A365}" srcOrd="0" destOrd="0" presId="urn:microsoft.com/office/officeart/2008/layout/LinedList"/>
    <dgm:cxn modelId="{83601B39-93BA-468E-8EA2-5F4FD1C94241}" srcId="{DCC1C1E2-F0E3-4C6E-8168-3C25E0A92ED1}" destId="{0977222A-865A-4937-97FA-34753D48C530}" srcOrd="1" destOrd="0" parTransId="{05865EB8-D36A-4774-8DD9-542D14220AA9}" sibTransId="{988102AE-196D-48E6-883F-ECE919CBD5E8}"/>
    <dgm:cxn modelId="{1B407851-FAE9-48B8-BA61-21869DC24D58}" srcId="{DCC1C1E2-F0E3-4C6E-8168-3C25E0A92ED1}" destId="{2EDADB1B-795A-4B49-8C57-0C57EA690846}" srcOrd="2" destOrd="0" parTransId="{22479950-AB0D-4B46-9D58-F2714032E6B0}" sibTransId="{7FCD8C3B-6797-404F-B6B5-CD6737EDF4C6}"/>
    <dgm:cxn modelId="{F977ACC1-E3F3-45D6-B207-6E39B5C1C6E4}" srcId="{DCC1C1E2-F0E3-4C6E-8168-3C25E0A92ED1}" destId="{189B5E24-8D1C-4D35-BA9C-9AC9235ACCC3}" srcOrd="0" destOrd="0" parTransId="{14B3DA3D-D839-4805-9ACA-74D0EB1E2CDE}" sibTransId="{B04DE410-E475-4C16-9921-3DB45CCC236F}"/>
    <dgm:cxn modelId="{1F79D4C4-47FB-49DA-B12A-4B2B4AFD3962}" type="presOf" srcId="{DCC1C1E2-F0E3-4C6E-8168-3C25E0A92ED1}" destId="{99A182E7-D123-4703-B464-6F27812C935E}" srcOrd="0" destOrd="0" presId="urn:microsoft.com/office/officeart/2008/layout/LinedList"/>
    <dgm:cxn modelId="{CA75BDC8-DB51-4349-9783-1F010B3D9EB3}" type="presOf" srcId="{0977222A-865A-4937-97FA-34753D48C530}" destId="{05C7359D-2A30-4D73-9C0A-943E8518F4BF}" srcOrd="0" destOrd="0" presId="urn:microsoft.com/office/officeart/2008/layout/LinedList"/>
    <dgm:cxn modelId="{E82674F5-6225-45CD-BD82-9302215DA986}" type="presOf" srcId="{2EDADB1B-795A-4B49-8C57-0C57EA690846}" destId="{1A213CCC-2603-40D9-9C58-8864D5A367AE}" srcOrd="0" destOrd="0" presId="urn:microsoft.com/office/officeart/2008/layout/LinedList"/>
    <dgm:cxn modelId="{6E89D4CC-DDD5-406A-9F73-689DF69E7564}" type="presParOf" srcId="{99A182E7-D123-4703-B464-6F27812C935E}" destId="{D4B8F4A5-E4B6-491E-BCC8-DF0CC9FB8E22}" srcOrd="0" destOrd="0" presId="urn:microsoft.com/office/officeart/2008/layout/LinedList"/>
    <dgm:cxn modelId="{2374C360-25CF-403C-B511-3399EF39DFCC}" type="presParOf" srcId="{99A182E7-D123-4703-B464-6F27812C935E}" destId="{E78450B6-AC12-41C8-8F49-5E8E30998151}" srcOrd="1" destOrd="0" presId="urn:microsoft.com/office/officeart/2008/layout/LinedList"/>
    <dgm:cxn modelId="{2E4A8AE8-A234-4441-B055-70503E12A883}" type="presParOf" srcId="{E78450B6-AC12-41C8-8F49-5E8E30998151}" destId="{3972D69A-5BC7-45D0-9728-BF5A1546A365}" srcOrd="0" destOrd="0" presId="urn:microsoft.com/office/officeart/2008/layout/LinedList"/>
    <dgm:cxn modelId="{6E376A40-E8A6-4779-9BBC-03E97A28179C}" type="presParOf" srcId="{E78450B6-AC12-41C8-8F49-5E8E30998151}" destId="{F9FEE480-0090-4053-BA88-B14524BF101F}" srcOrd="1" destOrd="0" presId="urn:microsoft.com/office/officeart/2008/layout/LinedList"/>
    <dgm:cxn modelId="{B42D4F47-46D9-427E-8D03-A44AB6D2FB45}" type="presParOf" srcId="{99A182E7-D123-4703-B464-6F27812C935E}" destId="{F11041D6-ED23-4D80-9D3E-840F5DCAE2E8}" srcOrd="2" destOrd="0" presId="urn:microsoft.com/office/officeart/2008/layout/LinedList"/>
    <dgm:cxn modelId="{4C3D84E2-B860-41D3-BDA7-136790E4744B}" type="presParOf" srcId="{99A182E7-D123-4703-B464-6F27812C935E}" destId="{B181E7F3-CA84-44E2-AAA4-289C07F18177}" srcOrd="3" destOrd="0" presId="urn:microsoft.com/office/officeart/2008/layout/LinedList"/>
    <dgm:cxn modelId="{FDCAAC4F-5818-4361-8AE4-39C9A8B92494}" type="presParOf" srcId="{B181E7F3-CA84-44E2-AAA4-289C07F18177}" destId="{05C7359D-2A30-4D73-9C0A-943E8518F4BF}" srcOrd="0" destOrd="0" presId="urn:microsoft.com/office/officeart/2008/layout/LinedList"/>
    <dgm:cxn modelId="{4C11498E-BD4C-4208-9916-4786BE4B8565}" type="presParOf" srcId="{B181E7F3-CA84-44E2-AAA4-289C07F18177}" destId="{E8EA96CB-8730-4656-A77F-A4CFA0C64D75}" srcOrd="1" destOrd="0" presId="urn:microsoft.com/office/officeart/2008/layout/LinedList"/>
    <dgm:cxn modelId="{0B9002B3-7305-4F34-B766-B1D67BEBE1EB}" type="presParOf" srcId="{99A182E7-D123-4703-B464-6F27812C935E}" destId="{771AF4E7-7F30-4B19-90E5-2317CD22828F}" srcOrd="4" destOrd="0" presId="urn:microsoft.com/office/officeart/2008/layout/LinedList"/>
    <dgm:cxn modelId="{B615F705-A851-4D29-BBB8-CC496F5627CB}" type="presParOf" srcId="{99A182E7-D123-4703-B464-6F27812C935E}" destId="{2A79BD76-B9F6-4386-BBC5-05538112B550}" srcOrd="5" destOrd="0" presId="urn:microsoft.com/office/officeart/2008/layout/LinedList"/>
    <dgm:cxn modelId="{BECC4354-498A-4EA1-9446-123DAAFBDEE1}" type="presParOf" srcId="{2A79BD76-B9F6-4386-BBC5-05538112B550}" destId="{1A213CCC-2603-40D9-9C58-8864D5A367AE}" srcOrd="0" destOrd="0" presId="urn:microsoft.com/office/officeart/2008/layout/LinedList"/>
    <dgm:cxn modelId="{E53A69A5-9270-41FA-BD1C-B5E217F7BC43}" type="presParOf" srcId="{2A79BD76-B9F6-4386-BBC5-05538112B550}" destId="{C3E4DE66-8D2A-416D-8609-7E5F3D4EE2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BCD60A5-E5DE-4934-979A-8C5DE08E1B14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251932A-AF71-42F3-BAE3-F5A089474C1F}">
      <dgm:prSet/>
      <dgm:spPr/>
      <dgm:t>
        <a:bodyPr/>
        <a:lstStyle/>
        <a:p>
          <a:r>
            <a:rPr lang="en-IN" b="0" i="0"/>
            <a:t>Increasing Depth:</a:t>
          </a:r>
          <a:endParaRPr lang="en-US"/>
        </a:p>
      </dgm:t>
    </dgm:pt>
    <dgm:pt modelId="{7AC1052A-DCEC-4D78-BBA0-734368E4FD1C}" type="parTrans" cxnId="{A52F4B06-1D30-40BE-8526-79B6A6E8E20D}">
      <dgm:prSet/>
      <dgm:spPr/>
      <dgm:t>
        <a:bodyPr/>
        <a:lstStyle/>
        <a:p>
          <a:endParaRPr lang="en-US"/>
        </a:p>
      </dgm:t>
    </dgm:pt>
    <dgm:pt modelId="{7447021B-C4A2-4359-9BF6-3489B1D0F003}" type="sibTrans" cxnId="{A52F4B06-1D30-40BE-8526-79B6A6E8E20D}">
      <dgm:prSet/>
      <dgm:spPr/>
      <dgm:t>
        <a:bodyPr/>
        <a:lstStyle/>
        <a:p>
          <a:endParaRPr lang="en-US"/>
        </a:p>
      </dgm:t>
    </dgm:pt>
    <dgm:pt modelId="{644B5685-5892-407A-9B23-73B9B12AEAEF}">
      <dgm:prSet/>
      <dgm:spPr/>
      <dgm:t>
        <a:bodyPr/>
        <a:lstStyle/>
        <a:p>
          <a:r>
            <a:rPr lang="en-IN" b="0" i="0"/>
            <a:t>Conv (k3n64s2), BN, Leaky ReLU</a:t>
          </a:r>
          <a:endParaRPr lang="en-US"/>
        </a:p>
      </dgm:t>
    </dgm:pt>
    <dgm:pt modelId="{6730C671-BB59-4D14-819C-C0AA65FA0CAE}" type="parTrans" cxnId="{152F36C9-037B-447F-83B9-B8A5374C17A5}">
      <dgm:prSet/>
      <dgm:spPr/>
      <dgm:t>
        <a:bodyPr/>
        <a:lstStyle/>
        <a:p>
          <a:endParaRPr lang="en-US"/>
        </a:p>
      </dgm:t>
    </dgm:pt>
    <dgm:pt modelId="{218CA6C4-4BC8-47AD-8A21-3958A24762FF}" type="sibTrans" cxnId="{152F36C9-037B-447F-83B9-B8A5374C17A5}">
      <dgm:prSet/>
      <dgm:spPr/>
      <dgm:t>
        <a:bodyPr/>
        <a:lstStyle/>
        <a:p>
          <a:endParaRPr lang="en-US"/>
        </a:p>
      </dgm:t>
    </dgm:pt>
    <dgm:pt modelId="{4F13DA3C-FAAC-4155-A1F6-8451E7011162}">
      <dgm:prSet/>
      <dgm:spPr/>
      <dgm:t>
        <a:bodyPr/>
        <a:lstStyle/>
        <a:p>
          <a:r>
            <a:rPr lang="en-IN" b="0" i="0"/>
            <a:t>Conv (k3n128s1), BN, Leaky ReLU</a:t>
          </a:r>
          <a:endParaRPr lang="en-US"/>
        </a:p>
      </dgm:t>
    </dgm:pt>
    <dgm:pt modelId="{01B7F116-E34C-4DB5-A87A-2B930A66953A}" type="parTrans" cxnId="{3D51676D-8095-4FC7-B394-8BA568932E1E}">
      <dgm:prSet/>
      <dgm:spPr/>
      <dgm:t>
        <a:bodyPr/>
        <a:lstStyle/>
        <a:p>
          <a:endParaRPr lang="en-US"/>
        </a:p>
      </dgm:t>
    </dgm:pt>
    <dgm:pt modelId="{EF0034EA-0AB9-4FB1-ACA1-2190C98A5AA6}" type="sibTrans" cxnId="{3D51676D-8095-4FC7-B394-8BA568932E1E}">
      <dgm:prSet/>
      <dgm:spPr/>
      <dgm:t>
        <a:bodyPr/>
        <a:lstStyle/>
        <a:p>
          <a:endParaRPr lang="en-US"/>
        </a:p>
      </dgm:t>
    </dgm:pt>
    <dgm:pt modelId="{AFB7409F-A5F2-4653-B9FD-0920AE53BD01}">
      <dgm:prSet/>
      <dgm:spPr/>
      <dgm:t>
        <a:bodyPr/>
        <a:lstStyle/>
        <a:p>
          <a:r>
            <a:rPr lang="en-IN" b="0" i="0"/>
            <a:t>Conv (k3n128s2)... progresses to k3n256, k3n512 layers</a:t>
          </a:r>
          <a:endParaRPr lang="en-US"/>
        </a:p>
      </dgm:t>
    </dgm:pt>
    <dgm:pt modelId="{ECE2FAE9-A71E-4850-B732-7C4CE3988BB5}" type="parTrans" cxnId="{9D2CCD3E-EE2B-41C3-B795-61832AD64221}">
      <dgm:prSet/>
      <dgm:spPr/>
      <dgm:t>
        <a:bodyPr/>
        <a:lstStyle/>
        <a:p>
          <a:endParaRPr lang="en-US"/>
        </a:p>
      </dgm:t>
    </dgm:pt>
    <dgm:pt modelId="{CD9509E5-64F1-4B38-839B-CC314BDE8334}" type="sibTrans" cxnId="{9D2CCD3E-EE2B-41C3-B795-61832AD64221}">
      <dgm:prSet/>
      <dgm:spPr/>
      <dgm:t>
        <a:bodyPr/>
        <a:lstStyle/>
        <a:p>
          <a:endParaRPr lang="en-US"/>
        </a:p>
      </dgm:t>
    </dgm:pt>
    <dgm:pt modelId="{B5A38EB8-AA39-4866-9E3C-650EB386C02C}">
      <dgm:prSet/>
      <dgm:spPr/>
      <dgm:t>
        <a:bodyPr/>
        <a:lstStyle/>
        <a:p>
          <a:r>
            <a:rPr lang="en-IN" b="0" i="0"/>
            <a:t>Purpose: deeper layers extract hierarchical detail, stride&gt;1 reduces spatial dimensions</a:t>
          </a:r>
          <a:endParaRPr lang="en-US"/>
        </a:p>
      </dgm:t>
    </dgm:pt>
    <dgm:pt modelId="{0D9B634F-BCA5-4BAA-822C-CD79FF119593}" type="parTrans" cxnId="{37866647-236D-4AF0-9418-B28F15099A3E}">
      <dgm:prSet/>
      <dgm:spPr/>
      <dgm:t>
        <a:bodyPr/>
        <a:lstStyle/>
        <a:p>
          <a:endParaRPr lang="en-US"/>
        </a:p>
      </dgm:t>
    </dgm:pt>
    <dgm:pt modelId="{A97AA87B-7BCB-43C5-ACC2-3D662C4DB1A6}" type="sibTrans" cxnId="{37866647-236D-4AF0-9418-B28F15099A3E}">
      <dgm:prSet/>
      <dgm:spPr/>
      <dgm:t>
        <a:bodyPr/>
        <a:lstStyle/>
        <a:p>
          <a:endParaRPr lang="en-US"/>
        </a:p>
      </dgm:t>
    </dgm:pt>
    <dgm:pt modelId="{A645D33F-127F-44C0-A29A-665CA9280A24}" type="pres">
      <dgm:prSet presAssocID="{8BCD60A5-E5DE-4934-979A-8C5DE08E1B14}" presName="Name0" presStyleCnt="0">
        <dgm:presLayoutVars>
          <dgm:dir/>
          <dgm:animLvl val="lvl"/>
          <dgm:resizeHandles val="exact"/>
        </dgm:presLayoutVars>
      </dgm:prSet>
      <dgm:spPr/>
    </dgm:pt>
    <dgm:pt modelId="{AFB55A36-8101-4613-9FBE-C78BD898725D}" type="pres">
      <dgm:prSet presAssocID="{B5A38EB8-AA39-4866-9E3C-650EB386C02C}" presName="boxAndChildren" presStyleCnt="0"/>
      <dgm:spPr/>
    </dgm:pt>
    <dgm:pt modelId="{3044E5E0-CA47-4693-90B2-522894D7F77F}" type="pres">
      <dgm:prSet presAssocID="{B5A38EB8-AA39-4866-9E3C-650EB386C02C}" presName="parentTextBox" presStyleLbl="node1" presStyleIdx="0" presStyleCnt="2"/>
      <dgm:spPr/>
    </dgm:pt>
    <dgm:pt modelId="{33D8BEE0-BA29-4934-969B-DB853BDD6E5F}" type="pres">
      <dgm:prSet presAssocID="{7447021B-C4A2-4359-9BF6-3489B1D0F003}" presName="sp" presStyleCnt="0"/>
      <dgm:spPr/>
    </dgm:pt>
    <dgm:pt modelId="{327F8E74-99E3-4EDF-899A-4777818B4CC2}" type="pres">
      <dgm:prSet presAssocID="{9251932A-AF71-42F3-BAE3-F5A089474C1F}" presName="arrowAndChildren" presStyleCnt="0"/>
      <dgm:spPr/>
    </dgm:pt>
    <dgm:pt modelId="{73A7DA0E-B956-4C55-954C-245D946E0F62}" type="pres">
      <dgm:prSet presAssocID="{9251932A-AF71-42F3-BAE3-F5A089474C1F}" presName="parentTextArrow" presStyleLbl="node1" presStyleIdx="0" presStyleCnt="2"/>
      <dgm:spPr/>
    </dgm:pt>
    <dgm:pt modelId="{C6A00F9F-3E68-4492-80EB-27211768FE64}" type="pres">
      <dgm:prSet presAssocID="{9251932A-AF71-42F3-BAE3-F5A089474C1F}" presName="arrow" presStyleLbl="node1" presStyleIdx="1" presStyleCnt="2"/>
      <dgm:spPr/>
    </dgm:pt>
    <dgm:pt modelId="{95BE3C31-4E45-433F-935A-9E7654700569}" type="pres">
      <dgm:prSet presAssocID="{9251932A-AF71-42F3-BAE3-F5A089474C1F}" presName="descendantArrow" presStyleCnt="0"/>
      <dgm:spPr/>
    </dgm:pt>
    <dgm:pt modelId="{A9EE64C5-F532-4574-8722-6C054A7ACF16}" type="pres">
      <dgm:prSet presAssocID="{644B5685-5892-407A-9B23-73B9B12AEAEF}" presName="childTextArrow" presStyleLbl="fgAccFollowNode1" presStyleIdx="0" presStyleCnt="3">
        <dgm:presLayoutVars>
          <dgm:bulletEnabled val="1"/>
        </dgm:presLayoutVars>
      </dgm:prSet>
      <dgm:spPr/>
    </dgm:pt>
    <dgm:pt modelId="{D5C1B91B-7E66-4D19-862F-6DC96046FDC3}" type="pres">
      <dgm:prSet presAssocID="{4F13DA3C-FAAC-4155-A1F6-8451E7011162}" presName="childTextArrow" presStyleLbl="fgAccFollowNode1" presStyleIdx="1" presStyleCnt="3">
        <dgm:presLayoutVars>
          <dgm:bulletEnabled val="1"/>
        </dgm:presLayoutVars>
      </dgm:prSet>
      <dgm:spPr/>
    </dgm:pt>
    <dgm:pt modelId="{ABA8E0A2-0075-461E-86C9-A5BA667BEE7E}" type="pres">
      <dgm:prSet presAssocID="{AFB7409F-A5F2-4653-B9FD-0920AE53BD0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A52F4B06-1D30-40BE-8526-79B6A6E8E20D}" srcId="{8BCD60A5-E5DE-4934-979A-8C5DE08E1B14}" destId="{9251932A-AF71-42F3-BAE3-F5A089474C1F}" srcOrd="0" destOrd="0" parTransId="{7AC1052A-DCEC-4D78-BBA0-734368E4FD1C}" sibTransId="{7447021B-C4A2-4359-9BF6-3489B1D0F003}"/>
    <dgm:cxn modelId="{812C5210-CBBF-4655-82A4-93CE39EDFD2F}" type="presOf" srcId="{9251932A-AF71-42F3-BAE3-F5A089474C1F}" destId="{C6A00F9F-3E68-4492-80EB-27211768FE64}" srcOrd="1" destOrd="0" presId="urn:microsoft.com/office/officeart/2005/8/layout/process4"/>
    <dgm:cxn modelId="{59023A15-A14D-4F4C-9853-F17787788403}" type="presOf" srcId="{644B5685-5892-407A-9B23-73B9B12AEAEF}" destId="{A9EE64C5-F532-4574-8722-6C054A7ACF16}" srcOrd="0" destOrd="0" presId="urn:microsoft.com/office/officeart/2005/8/layout/process4"/>
    <dgm:cxn modelId="{EE3A0C1B-8A92-46D3-BC2C-7415ADEFB81F}" type="presOf" srcId="{8BCD60A5-E5DE-4934-979A-8C5DE08E1B14}" destId="{A645D33F-127F-44C0-A29A-665CA9280A24}" srcOrd="0" destOrd="0" presId="urn:microsoft.com/office/officeart/2005/8/layout/process4"/>
    <dgm:cxn modelId="{9D2CCD3E-EE2B-41C3-B795-61832AD64221}" srcId="{9251932A-AF71-42F3-BAE3-F5A089474C1F}" destId="{AFB7409F-A5F2-4653-B9FD-0920AE53BD01}" srcOrd="2" destOrd="0" parTransId="{ECE2FAE9-A71E-4850-B732-7C4CE3988BB5}" sibTransId="{CD9509E5-64F1-4B38-839B-CC314BDE8334}"/>
    <dgm:cxn modelId="{37866647-236D-4AF0-9418-B28F15099A3E}" srcId="{8BCD60A5-E5DE-4934-979A-8C5DE08E1B14}" destId="{B5A38EB8-AA39-4866-9E3C-650EB386C02C}" srcOrd="1" destOrd="0" parTransId="{0D9B634F-BCA5-4BAA-822C-CD79FF119593}" sibTransId="{A97AA87B-7BCB-43C5-ACC2-3D662C4DB1A6}"/>
    <dgm:cxn modelId="{FA300F48-DA48-453F-ACAE-8BAC1416599B}" type="presOf" srcId="{B5A38EB8-AA39-4866-9E3C-650EB386C02C}" destId="{3044E5E0-CA47-4693-90B2-522894D7F77F}" srcOrd="0" destOrd="0" presId="urn:microsoft.com/office/officeart/2005/8/layout/process4"/>
    <dgm:cxn modelId="{3D51676D-8095-4FC7-B394-8BA568932E1E}" srcId="{9251932A-AF71-42F3-BAE3-F5A089474C1F}" destId="{4F13DA3C-FAAC-4155-A1F6-8451E7011162}" srcOrd="1" destOrd="0" parTransId="{01B7F116-E34C-4DB5-A87A-2B930A66953A}" sibTransId="{EF0034EA-0AB9-4FB1-ACA1-2190C98A5AA6}"/>
    <dgm:cxn modelId="{1561E278-8DA2-4E33-948B-D50E5E8AA044}" type="presOf" srcId="{9251932A-AF71-42F3-BAE3-F5A089474C1F}" destId="{73A7DA0E-B956-4C55-954C-245D946E0F62}" srcOrd="0" destOrd="0" presId="urn:microsoft.com/office/officeart/2005/8/layout/process4"/>
    <dgm:cxn modelId="{CE3F28A7-E02E-4492-87B4-1F9C870DAB03}" type="presOf" srcId="{4F13DA3C-FAAC-4155-A1F6-8451E7011162}" destId="{D5C1B91B-7E66-4D19-862F-6DC96046FDC3}" srcOrd="0" destOrd="0" presId="urn:microsoft.com/office/officeart/2005/8/layout/process4"/>
    <dgm:cxn modelId="{152F36C9-037B-447F-83B9-B8A5374C17A5}" srcId="{9251932A-AF71-42F3-BAE3-F5A089474C1F}" destId="{644B5685-5892-407A-9B23-73B9B12AEAEF}" srcOrd="0" destOrd="0" parTransId="{6730C671-BB59-4D14-819C-C0AA65FA0CAE}" sibTransId="{218CA6C4-4BC8-47AD-8A21-3958A24762FF}"/>
    <dgm:cxn modelId="{6BAF2CCF-6983-46ED-8E93-1F60D9B414C7}" type="presOf" srcId="{AFB7409F-A5F2-4653-B9FD-0920AE53BD01}" destId="{ABA8E0A2-0075-461E-86C9-A5BA667BEE7E}" srcOrd="0" destOrd="0" presId="urn:microsoft.com/office/officeart/2005/8/layout/process4"/>
    <dgm:cxn modelId="{DE420DBF-00AB-4B54-9FAC-6C14F47835C4}" type="presParOf" srcId="{A645D33F-127F-44C0-A29A-665CA9280A24}" destId="{AFB55A36-8101-4613-9FBE-C78BD898725D}" srcOrd="0" destOrd="0" presId="urn:microsoft.com/office/officeart/2005/8/layout/process4"/>
    <dgm:cxn modelId="{4C40D8CE-8B96-4024-8169-313E4BB786D6}" type="presParOf" srcId="{AFB55A36-8101-4613-9FBE-C78BD898725D}" destId="{3044E5E0-CA47-4693-90B2-522894D7F77F}" srcOrd="0" destOrd="0" presId="urn:microsoft.com/office/officeart/2005/8/layout/process4"/>
    <dgm:cxn modelId="{1CB58486-B958-4832-BB8B-76B01A71C7FE}" type="presParOf" srcId="{A645D33F-127F-44C0-A29A-665CA9280A24}" destId="{33D8BEE0-BA29-4934-969B-DB853BDD6E5F}" srcOrd="1" destOrd="0" presId="urn:microsoft.com/office/officeart/2005/8/layout/process4"/>
    <dgm:cxn modelId="{E7187716-7139-451A-AC20-BE83BA68CBE2}" type="presParOf" srcId="{A645D33F-127F-44C0-A29A-665CA9280A24}" destId="{327F8E74-99E3-4EDF-899A-4777818B4CC2}" srcOrd="2" destOrd="0" presId="urn:microsoft.com/office/officeart/2005/8/layout/process4"/>
    <dgm:cxn modelId="{16B7F13A-BDBE-49C0-8FBC-87EA8A706B36}" type="presParOf" srcId="{327F8E74-99E3-4EDF-899A-4777818B4CC2}" destId="{73A7DA0E-B956-4C55-954C-245D946E0F62}" srcOrd="0" destOrd="0" presId="urn:microsoft.com/office/officeart/2005/8/layout/process4"/>
    <dgm:cxn modelId="{00958B11-57A8-4385-8F36-0C15691DFD93}" type="presParOf" srcId="{327F8E74-99E3-4EDF-899A-4777818B4CC2}" destId="{C6A00F9F-3E68-4492-80EB-27211768FE64}" srcOrd="1" destOrd="0" presId="urn:microsoft.com/office/officeart/2005/8/layout/process4"/>
    <dgm:cxn modelId="{F5007FC3-FEDD-4CA5-A0F6-FE7F38E4704C}" type="presParOf" srcId="{327F8E74-99E3-4EDF-899A-4777818B4CC2}" destId="{95BE3C31-4E45-433F-935A-9E7654700569}" srcOrd="2" destOrd="0" presId="urn:microsoft.com/office/officeart/2005/8/layout/process4"/>
    <dgm:cxn modelId="{A8C1C69B-B156-4E5B-8C92-388CA8FB56C6}" type="presParOf" srcId="{95BE3C31-4E45-433F-935A-9E7654700569}" destId="{A9EE64C5-F532-4574-8722-6C054A7ACF16}" srcOrd="0" destOrd="0" presId="urn:microsoft.com/office/officeart/2005/8/layout/process4"/>
    <dgm:cxn modelId="{5A55E558-A3CD-45A5-BDDF-FF2E43A19A07}" type="presParOf" srcId="{95BE3C31-4E45-433F-935A-9E7654700569}" destId="{D5C1B91B-7E66-4D19-862F-6DC96046FDC3}" srcOrd="1" destOrd="0" presId="urn:microsoft.com/office/officeart/2005/8/layout/process4"/>
    <dgm:cxn modelId="{52B9B2D3-BA54-4AD6-899D-82E6FA7B284D}" type="presParOf" srcId="{95BE3C31-4E45-433F-935A-9E7654700569}" destId="{ABA8E0A2-0075-461E-86C9-A5BA667BEE7E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F24666-E6AC-43D6-829C-F863437D916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A06736A-5EB7-4599-B4AE-C0E500DBFD0A}">
      <dgm:prSet/>
      <dgm:spPr/>
      <dgm:t>
        <a:bodyPr/>
        <a:lstStyle/>
        <a:p>
          <a:r>
            <a:rPr lang="en-US" b="0" i="0" dirty="0"/>
            <a:t>SRGAN can introduce artifacts or lose textures</a:t>
          </a:r>
          <a:endParaRPr lang="en-US" dirty="0"/>
        </a:p>
      </dgm:t>
    </dgm:pt>
    <dgm:pt modelId="{7C7AF7F9-62D6-4AF2-816D-718F1265C123}" type="parTrans" cxnId="{09870080-197F-49BE-A105-F31CCC7A91DD}">
      <dgm:prSet/>
      <dgm:spPr/>
      <dgm:t>
        <a:bodyPr/>
        <a:lstStyle/>
        <a:p>
          <a:endParaRPr lang="en-US"/>
        </a:p>
      </dgm:t>
    </dgm:pt>
    <dgm:pt modelId="{7C271F7A-ACA6-4141-A372-CBD6D33FD798}" type="sibTrans" cxnId="{09870080-197F-49BE-A105-F31CCC7A91D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F1229C9-3011-4432-BB0F-A3AC808185F3}">
      <dgm:prSet/>
      <dgm:spPr/>
      <dgm:t>
        <a:bodyPr/>
        <a:lstStyle/>
        <a:p>
          <a:r>
            <a:rPr lang="en-US" b="0" i="0" dirty="0"/>
            <a:t>Critical hyperparameters: number of residual blocks, batch size, VGG feature layer</a:t>
          </a:r>
          <a:endParaRPr lang="en-US" dirty="0"/>
        </a:p>
      </dgm:t>
    </dgm:pt>
    <dgm:pt modelId="{73060739-C336-4AA0-843F-0F4D25A37994}" type="parTrans" cxnId="{EEAB4FA1-BD9A-4DDC-A26D-F3A7631934D4}">
      <dgm:prSet/>
      <dgm:spPr/>
      <dgm:t>
        <a:bodyPr/>
        <a:lstStyle/>
        <a:p>
          <a:endParaRPr lang="en-US"/>
        </a:p>
      </dgm:t>
    </dgm:pt>
    <dgm:pt modelId="{DC6960C6-448C-4134-BA73-3DBBB7D61D4C}" type="sibTrans" cxnId="{EEAB4FA1-BD9A-4DDC-A26D-F3A7631934D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DEE7E0C-FA88-420F-BF54-C42A281C23C0}">
      <dgm:prSet/>
      <dgm:spPr/>
      <dgm:t>
        <a:bodyPr/>
        <a:lstStyle/>
        <a:p>
          <a:r>
            <a:rPr lang="en-US" b="0" i="0"/>
            <a:t>Motivation for ESRGAN: improved texture recovery, fewer artifacts</a:t>
          </a:r>
          <a:endParaRPr lang="en-US"/>
        </a:p>
      </dgm:t>
    </dgm:pt>
    <dgm:pt modelId="{D06051B5-98B5-41D4-B0F7-AF7172BEB595}" type="parTrans" cxnId="{0AF90925-7AAD-4F9B-A170-8040B13BF9EC}">
      <dgm:prSet/>
      <dgm:spPr/>
      <dgm:t>
        <a:bodyPr/>
        <a:lstStyle/>
        <a:p>
          <a:endParaRPr lang="en-US"/>
        </a:p>
      </dgm:t>
    </dgm:pt>
    <dgm:pt modelId="{AA6390D0-076F-435C-8E54-E3A57354F23C}" type="sibTrans" cxnId="{0AF90925-7AAD-4F9B-A170-8040B13BF9E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352BB0C-8B24-48FE-910D-0A07B33D988E}" type="pres">
      <dgm:prSet presAssocID="{21F24666-E6AC-43D6-829C-F863437D9164}" presName="Name0" presStyleCnt="0">
        <dgm:presLayoutVars>
          <dgm:animLvl val="lvl"/>
          <dgm:resizeHandles val="exact"/>
        </dgm:presLayoutVars>
      </dgm:prSet>
      <dgm:spPr/>
    </dgm:pt>
    <dgm:pt modelId="{F36C241C-989B-42DC-AC01-A8FA61809A1A}" type="pres">
      <dgm:prSet presAssocID="{EA06736A-5EB7-4599-B4AE-C0E500DBFD0A}" presName="compositeNode" presStyleCnt="0">
        <dgm:presLayoutVars>
          <dgm:bulletEnabled val="1"/>
        </dgm:presLayoutVars>
      </dgm:prSet>
      <dgm:spPr/>
    </dgm:pt>
    <dgm:pt modelId="{65BDF736-E809-4A35-A1C4-FB75B5EAFB8F}" type="pres">
      <dgm:prSet presAssocID="{EA06736A-5EB7-4599-B4AE-C0E500DBFD0A}" presName="bgRect" presStyleLbl="bgAccFollowNode1" presStyleIdx="0" presStyleCnt="3"/>
      <dgm:spPr/>
    </dgm:pt>
    <dgm:pt modelId="{262EA2B4-ACC3-4F01-BB17-2AE183F7C579}" type="pres">
      <dgm:prSet presAssocID="{7C271F7A-ACA6-4141-A372-CBD6D33FD79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0CC6872-0F36-4064-96AB-598FBB5C75F2}" type="pres">
      <dgm:prSet presAssocID="{EA06736A-5EB7-4599-B4AE-C0E500DBFD0A}" presName="bottomLine" presStyleLbl="alignNode1" presStyleIdx="1" presStyleCnt="6">
        <dgm:presLayoutVars/>
      </dgm:prSet>
      <dgm:spPr/>
    </dgm:pt>
    <dgm:pt modelId="{20A881CE-B624-4205-9251-774AFCF9544E}" type="pres">
      <dgm:prSet presAssocID="{EA06736A-5EB7-4599-B4AE-C0E500DBFD0A}" presName="nodeText" presStyleLbl="bgAccFollowNode1" presStyleIdx="0" presStyleCnt="3">
        <dgm:presLayoutVars>
          <dgm:bulletEnabled val="1"/>
        </dgm:presLayoutVars>
      </dgm:prSet>
      <dgm:spPr/>
    </dgm:pt>
    <dgm:pt modelId="{CB150AF4-506D-4798-B426-520FF4E008F0}" type="pres">
      <dgm:prSet presAssocID="{7C271F7A-ACA6-4141-A372-CBD6D33FD798}" presName="sibTrans" presStyleCnt="0"/>
      <dgm:spPr/>
    </dgm:pt>
    <dgm:pt modelId="{E25D1800-B2A3-4DE2-A962-2EDAAA23B974}" type="pres">
      <dgm:prSet presAssocID="{2F1229C9-3011-4432-BB0F-A3AC808185F3}" presName="compositeNode" presStyleCnt="0">
        <dgm:presLayoutVars>
          <dgm:bulletEnabled val="1"/>
        </dgm:presLayoutVars>
      </dgm:prSet>
      <dgm:spPr/>
    </dgm:pt>
    <dgm:pt modelId="{0D1FE1D0-76DB-4E9E-86B2-BACDD50E9C06}" type="pres">
      <dgm:prSet presAssocID="{2F1229C9-3011-4432-BB0F-A3AC808185F3}" presName="bgRect" presStyleLbl="bgAccFollowNode1" presStyleIdx="1" presStyleCnt="3"/>
      <dgm:spPr/>
    </dgm:pt>
    <dgm:pt modelId="{EE23548A-0856-479A-8555-958850E7BC19}" type="pres">
      <dgm:prSet presAssocID="{DC6960C6-448C-4134-BA73-3DBBB7D61D4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D99EFA7-6F32-42FA-876D-C99B72FA2D42}" type="pres">
      <dgm:prSet presAssocID="{2F1229C9-3011-4432-BB0F-A3AC808185F3}" presName="bottomLine" presStyleLbl="alignNode1" presStyleIdx="3" presStyleCnt="6">
        <dgm:presLayoutVars/>
      </dgm:prSet>
      <dgm:spPr/>
    </dgm:pt>
    <dgm:pt modelId="{8B7F09A6-9E87-4595-8014-7F7DE3EBCD2C}" type="pres">
      <dgm:prSet presAssocID="{2F1229C9-3011-4432-BB0F-A3AC808185F3}" presName="nodeText" presStyleLbl="bgAccFollowNode1" presStyleIdx="1" presStyleCnt="3">
        <dgm:presLayoutVars>
          <dgm:bulletEnabled val="1"/>
        </dgm:presLayoutVars>
      </dgm:prSet>
      <dgm:spPr/>
    </dgm:pt>
    <dgm:pt modelId="{D94A0DF8-9133-44B3-BF76-92741F964B42}" type="pres">
      <dgm:prSet presAssocID="{DC6960C6-448C-4134-BA73-3DBBB7D61D4C}" presName="sibTrans" presStyleCnt="0"/>
      <dgm:spPr/>
    </dgm:pt>
    <dgm:pt modelId="{4D87E6EB-036B-4A6F-A62C-C539A74E7351}" type="pres">
      <dgm:prSet presAssocID="{8DEE7E0C-FA88-420F-BF54-C42A281C23C0}" presName="compositeNode" presStyleCnt="0">
        <dgm:presLayoutVars>
          <dgm:bulletEnabled val="1"/>
        </dgm:presLayoutVars>
      </dgm:prSet>
      <dgm:spPr/>
    </dgm:pt>
    <dgm:pt modelId="{B310062E-2CF1-416D-ACB5-48BC96367559}" type="pres">
      <dgm:prSet presAssocID="{8DEE7E0C-FA88-420F-BF54-C42A281C23C0}" presName="bgRect" presStyleLbl="bgAccFollowNode1" presStyleIdx="2" presStyleCnt="3"/>
      <dgm:spPr/>
    </dgm:pt>
    <dgm:pt modelId="{8A926760-AA9B-4AC0-87CB-F84903F57C1F}" type="pres">
      <dgm:prSet presAssocID="{AA6390D0-076F-435C-8E54-E3A57354F23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594F54C-121C-48B7-9A3E-250A5EA8289C}" type="pres">
      <dgm:prSet presAssocID="{8DEE7E0C-FA88-420F-BF54-C42A281C23C0}" presName="bottomLine" presStyleLbl="alignNode1" presStyleIdx="5" presStyleCnt="6">
        <dgm:presLayoutVars/>
      </dgm:prSet>
      <dgm:spPr/>
    </dgm:pt>
    <dgm:pt modelId="{4134ED19-311A-48A5-89C2-77F90068B2A2}" type="pres">
      <dgm:prSet presAssocID="{8DEE7E0C-FA88-420F-BF54-C42A281C23C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6C1BF02-1D53-438E-8CE8-40CCE68336C3}" type="presOf" srcId="{21F24666-E6AC-43D6-829C-F863437D9164}" destId="{7352BB0C-8B24-48FE-910D-0A07B33D988E}" srcOrd="0" destOrd="0" presId="urn:microsoft.com/office/officeart/2016/7/layout/BasicLinearProcessNumbered"/>
    <dgm:cxn modelId="{01D0D921-8017-402A-86AA-A5D1C2516767}" type="presOf" srcId="{2F1229C9-3011-4432-BB0F-A3AC808185F3}" destId="{8B7F09A6-9E87-4595-8014-7F7DE3EBCD2C}" srcOrd="1" destOrd="0" presId="urn:microsoft.com/office/officeart/2016/7/layout/BasicLinearProcessNumbered"/>
    <dgm:cxn modelId="{0AF90925-7AAD-4F9B-A170-8040B13BF9EC}" srcId="{21F24666-E6AC-43D6-829C-F863437D9164}" destId="{8DEE7E0C-FA88-420F-BF54-C42A281C23C0}" srcOrd="2" destOrd="0" parTransId="{D06051B5-98B5-41D4-B0F7-AF7172BEB595}" sibTransId="{AA6390D0-076F-435C-8E54-E3A57354F23C}"/>
    <dgm:cxn modelId="{F2D1F13D-599B-4894-A8C6-D944964BAAAC}" type="presOf" srcId="{7C271F7A-ACA6-4141-A372-CBD6D33FD798}" destId="{262EA2B4-ACC3-4F01-BB17-2AE183F7C579}" srcOrd="0" destOrd="0" presId="urn:microsoft.com/office/officeart/2016/7/layout/BasicLinearProcessNumbered"/>
    <dgm:cxn modelId="{7D569340-8D99-48A0-8FEF-DA893B456B37}" type="presOf" srcId="{8DEE7E0C-FA88-420F-BF54-C42A281C23C0}" destId="{B310062E-2CF1-416D-ACB5-48BC96367559}" srcOrd="0" destOrd="0" presId="urn:microsoft.com/office/officeart/2016/7/layout/BasicLinearProcessNumbered"/>
    <dgm:cxn modelId="{F43EBF5E-DCFD-4EE1-A114-E79663CCB4F2}" type="presOf" srcId="{2F1229C9-3011-4432-BB0F-A3AC808185F3}" destId="{0D1FE1D0-76DB-4E9E-86B2-BACDD50E9C06}" srcOrd="0" destOrd="0" presId="urn:microsoft.com/office/officeart/2016/7/layout/BasicLinearProcessNumbered"/>
    <dgm:cxn modelId="{F7B1E372-CFE5-440F-BC9B-71E8CED20EFC}" type="presOf" srcId="{EA06736A-5EB7-4599-B4AE-C0E500DBFD0A}" destId="{65BDF736-E809-4A35-A1C4-FB75B5EAFB8F}" srcOrd="0" destOrd="0" presId="urn:microsoft.com/office/officeart/2016/7/layout/BasicLinearProcessNumbered"/>
    <dgm:cxn modelId="{F5FC5159-A8F9-48F4-92FB-0DAFCB0218FC}" type="presOf" srcId="{EA06736A-5EB7-4599-B4AE-C0E500DBFD0A}" destId="{20A881CE-B624-4205-9251-774AFCF9544E}" srcOrd="1" destOrd="0" presId="urn:microsoft.com/office/officeart/2016/7/layout/BasicLinearProcessNumbered"/>
    <dgm:cxn modelId="{09870080-197F-49BE-A105-F31CCC7A91DD}" srcId="{21F24666-E6AC-43D6-829C-F863437D9164}" destId="{EA06736A-5EB7-4599-B4AE-C0E500DBFD0A}" srcOrd="0" destOrd="0" parTransId="{7C7AF7F9-62D6-4AF2-816D-718F1265C123}" sibTransId="{7C271F7A-ACA6-4141-A372-CBD6D33FD798}"/>
    <dgm:cxn modelId="{469A8981-64E5-47B4-A54C-88315C98DB8F}" type="presOf" srcId="{AA6390D0-076F-435C-8E54-E3A57354F23C}" destId="{8A926760-AA9B-4AC0-87CB-F84903F57C1F}" srcOrd="0" destOrd="0" presId="urn:microsoft.com/office/officeart/2016/7/layout/BasicLinearProcessNumbered"/>
    <dgm:cxn modelId="{A21C1785-743B-4CC5-83CB-AD44ADEAA6A0}" type="presOf" srcId="{8DEE7E0C-FA88-420F-BF54-C42A281C23C0}" destId="{4134ED19-311A-48A5-89C2-77F90068B2A2}" srcOrd="1" destOrd="0" presId="urn:microsoft.com/office/officeart/2016/7/layout/BasicLinearProcessNumbered"/>
    <dgm:cxn modelId="{EEAB4FA1-BD9A-4DDC-A26D-F3A7631934D4}" srcId="{21F24666-E6AC-43D6-829C-F863437D9164}" destId="{2F1229C9-3011-4432-BB0F-A3AC808185F3}" srcOrd="1" destOrd="0" parTransId="{73060739-C336-4AA0-843F-0F4D25A37994}" sibTransId="{DC6960C6-448C-4134-BA73-3DBBB7D61D4C}"/>
    <dgm:cxn modelId="{9EE65AC2-3C93-4C63-B5A0-74F7C9AEC9CD}" type="presOf" srcId="{DC6960C6-448C-4134-BA73-3DBBB7D61D4C}" destId="{EE23548A-0856-479A-8555-958850E7BC19}" srcOrd="0" destOrd="0" presId="urn:microsoft.com/office/officeart/2016/7/layout/BasicLinearProcessNumbered"/>
    <dgm:cxn modelId="{DB496A96-B066-46C3-A2A7-2325D6DB920E}" type="presParOf" srcId="{7352BB0C-8B24-48FE-910D-0A07B33D988E}" destId="{F36C241C-989B-42DC-AC01-A8FA61809A1A}" srcOrd="0" destOrd="0" presId="urn:microsoft.com/office/officeart/2016/7/layout/BasicLinearProcessNumbered"/>
    <dgm:cxn modelId="{6F4E2634-98DC-42F8-9FA6-4B8A92BAB0E9}" type="presParOf" srcId="{F36C241C-989B-42DC-AC01-A8FA61809A1A}" destId="{65BDF736-E809-4A35-A1C4-FB75B5EAFB8F}" srcOrd="0" destOrd="0" presId="urn:microsoft.com/office/officeart/2016/7/layout/BasicLinearProcessNumbered"/>
    <dgm:cxn modelId="{8A0C4333-85E4-4596-BD4D-1F05E8435E8B}" type="presParOf" srcId="{F36C241C-989B-42DC-AC01-A8FA61809A1A}" destId="{262EA2B4-ACC3-4F01-BB17-2AE183F7C579}" srcOrd="1" destOrd="0" presId="urn:microsoft.com/office/officeart/2016/7/layout/BasicLinearProcessNumbered"/>
    <dgm:cxn modelId="{A1F85398-9527-4940-8130-29807876D9F3}" type="presParOf" srcId="{F36C241C-989B-42DC-AC01-A8FA61809A1A}" destId="{70CC6872-0F36-4064-96AB-598FBB5C75F2}" srcOrd="2" destOrd="0" presId="urn:microsoft.com/office/officeart/2016/7/layout/BasicLinearProcessNumbered"/>
    <dgm:cxn modelId="{39EE951F-EB37-469A-B0A2-0EA4DB0704AF}" type="presParOf" srcId="{F36C241C-989B-42DC-AC01-A8FA61809A1A}" destId="{20A881CE-B624-4205-9251-774AFCF9544E}" srcOrd="3" destOrd="0" presId="urn:microsoft.com/office/officeart/2016/7/layout/BasicLinearProcessNumbered"/>
    <dgm:cxn modelId="{9CE06875-188E-4458-AB99-332A78B5C547}" type="presParOf" srcId="{7352BB0C-8B24-48FE-910D-0A07B33D988E}" destId="{CB150AF4-506D-4798-B426-520FF4E008F0}" srcOrd="1" destOrd="0" presId="urn:microsoft.com/office/officeart/2016/7/layout/BasicLinearProcessNumbered"/>
    <dgm:cxn modelId="{AAF09966-4F3B-4EBC-ACD1-C4B83BF36D79}" type="presParOf" srcId="{7352BB0C-8B24-48FE-910D-0A07B33D988E}" destId="{E25D1800-B2A3-4DE2-A962-2EDAAA23B974}" srcOrd="2" destOrd="0" presId="urn:microsoft.com/office/officeart/2016/7/layout/BasicLinearProcessNumbered"/>
    <dgm:cxn modelId="{CFB1BC45-8D28-4D28-8C9C-825CF666081C}" type="presParOf" srcId="{E25D1800-B2A3-4DE2-A962-2EDAAA23B974}" destId="{0D1FE1D0-76DB-4E9E-86B2-BACDD50E9C06}" srcOrd="0" destOrd="0" presId="urn:microsoft.com/office/officeart/2016/7/layout/BasicLinearProcessNumbered"/>
    <dgm:cxn modelId="{1B612D7E-8499-436A-8509-F1E82B642C28}" type="presParOf" srcId="{E25D1800-B2A3-4DE2-A962-2EDAAA23B974}" destId="{EE23548A-0856-479A-8555-958850E7BC19}" srcOrd="1" destOrd="0" presId="urn:microsoft.com/office/officeart/2016/7/layout/BasicLinearProcessNumbered"/>
    <dgm:cxn modelId="{7974C447-FA08-426D-8A10-B0031BDBF11A}" type="presParOf" srcId="{E25D1800-B2A3-4DE2-A962-2EDAAA23B974}" destId="{1D99EFA7-6F32-42FA-876D-C99B72FA2D42}" srcOrd="2" destOrd="0" presId="urn:microsoft.com/office/officeart/2016/7/layout/BasicLinearProcessNumbered"/>
    <dgm:cxn modelId="{BB7981A9-1A4B-4E0D-9087-359AC376819C}" type="presParOf" srcId="{E25D1800-B2A3-4DE2-A962-2EDAAA23B974}" destId="{8B7F09A6-9E87-4595-8014-7F7DE3EBCD2C}" srcOrd="3" destOrd="0" presId="urn:microsoft.com/office/officeart/2016/7/layout/BasicLinearProcessNumbered"/>
    <dgm:cxn modelId="{DDECA200-44E7-4220-8786-7CB3E03CE547}" type="presParOf" srcId="{7352BB0C-8B24-48FE-910D-0A07B33D988E}" destId="{D94A0DF8-9133-44B3-BF76-92741F964B42}" srcOrd="3" destOrd="0" presId="urn:microsoft.com/office/officeart/2016/7/layout/BasicLinearProcessNumbered"/>
    <dgm:cxn modelId="{9AF9BA16-14E8-4E2D-A748-F96F42BCC65C}" type="presParOf" srcId="{7352BB0C-8B24-48FE-910D-0A07B33D988E}" destId="{4D87E6EB-036B-4A6F-A62C-C539A74E7351}" srcOrd="4" destOrd="0" presId="urn:microsoft.com/office/officeart/2016/7/layout/BasicLinearProcessNumbered"/>
    <dgm:cxn modelId="{43B035C1-FF28-4221-8032-0EA4B324F92A}" type="presParOf" srcId="{4D87E6EB-036B-4A6F-A62C-C539A74E7351}" destId="{B310062E-2CF1-416D-ACB5-48BC96367559}" srcOrd="0" destOrd="0" presId="urn:microsoft.com/office/officeart/2016/7/layout/BasicLinearProcessNumbered"/>
    <dgm:cxn modelId="{E76BD5E0-F5B8-4F54-B952-A9100120ECD7}" type="presParOf" srcId="{4D87E6EB-036B-4A6F-A62C-C539A74E7351}" destId="{8A926760-AA9B-4AC0-87CB-F84903F57C1F}" srcOrd="1" destOrd="0" presId="urn:microsoft.com/office/officeart/2016/7/layout/BasicLinearProcessNumbered"/>
    <dgm:cxn modelId="{7BCA3E55-F6FC-40A0-9BFB-6335D8047CE9}" type="presParOf" srcId="{4D87E6EB-036B-4A6F-A62C-C539A74E7351}" destId="{7594F54C-121C-48B7-9A3E-250A5EA8289C}" srcOrd="2" destOrd="0" presId="urn:microsoft.com/office/officeart/2016/7/layout/BasicLinearProcessNumbered"/>
    <dgm:cxn modelId="{6C11CA5D-1497-46E9-88DB-157EF8513CFF}" type="presParOf" srcId="{4D87E6EB-036B-4A6F-A62C-C539A74E7351}" destId="{4134ED19-311A-48A5-89C2-77F90068B2A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E98CEF-021E-4FC8-AE19-7E7DB54838E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83089E-C58F-405B-AB73-1E1AF7B71DDC}">
      <dgm:prSet/>
      <dgm:spPr/>
      <dgm:t>
        <a:bodyPr/>
        <a:lstStyle/>
        <a:p>
          <a:r>
            <a:rPr lang="en-US" b="0" i="0"/>
            <a:t>SRGAN RBs: Easy to train, but less effective at very high scales and for fine textures</a:t>
          </a:r>
          <a:endParaRPr lang="en-US"/>
        </a:p>
      </dgm:t>
    </dgm:pt>
    <dgm:pt modelId="{BB3892D3-377C-4229-BBA7-9E24AE2ADCF3}" type="parTrans" cxnId="{3EF7F7BF-6DCF-4B58-AEFB-618DB38195F9}">
      <dgm:prSet/>
      <dgm:spPr/>
      <dgm:t>
        <a:bodyPr/>
        <a:lstStyle/>
        <a:p>
          <a:endParaRPr lang="en-US"/>
        </a:p>
      </dgm:t>
    </dgm:pt>
    <dgm:pt modelId="{8E4D3AA2-AB50-4B81-B1D5-A0A12938DF49}" type="sibTrans" cxnId="{3EF7F7BF-6DCF-4B58-AEFB-618DB38195F9}">
      <dgm:prSet/>
      <dgm:spPr/>
      <dgm:t>
        <a:bodyPr/>
        <a:lstStyle/>
        <a:p>
          <a:endParaRPr lang="en-US"/>
        </a:p>
      </dgm:t>
    </dgm:pt>
    <dgm:pt modelId="{D6EF5066-36B5-48A5-8ECE-53AE76E0AA2A}">
      <dgm:prSet/>
      <dgm:spPr/>
      <dgm:t>
        <a:bodyPr/>
        <a:lstStyle/>
        <a:p>
          <a:r>
            <a:rPr lang="en-US" b="0" i="0"/>
            <a:t>ESRGAN RRDBs: Supports deeper/wider networks, captures more detail, avoids BN-induced artifacts (color shift/instability)</a:t>
          </a:r>
          <a:endParaRPr lang="en-US"/>
        </a:p>
      </dgm:t>
    </dgm:pt>
    <dgm:pt modelId="{C0C29D9D-B935-4B65-830C-8D205C5C1773}" type="parTrans" cxnId="{8A1EC0B0-A141-419F-A7FC-8F54CEBF8DA8}">
      <dgm:prSet/>
      <dgm:spPr/>
      <dgm:t>
        <a:bodyPr/>
        <a:lstStyle/>
        <a:p>
          <a:endParaRPr lang="en-US"/>
        </a:p>
      </dgm:t>
    </dgm:pt>
    <dgm:pt modelId="{8AE00498-334E-491E-96AD-287093707B40}" type="sibTrans" cxnId="{8A1EC0B0-A141-419F-A7FC-8F54CEBF8DA8}">
      <dgm:prSet/>
      <dgm:spPr/>
      <dgm:t>
        <a:bodyPr/>
        <a:lstStyle/>
        <a:p>
          <a:endParaRPr lang="en-US"/>
        </a:p>
      </dgm:t>
    </dgm:pt>
    <dgm:pt modelId="{F8D6E2BB-88F4-4BB7-AFA1-002E131ADB83}">
      <dgm:prSet/>
      <dgm:spPr/>
      <dgm:t>
        <a:bodyPr/>
        <a:lstStyle/>
        <a:p>
          <a:r>
            <a:rPr lang="en-US" b="1" i="0"/>
            <a:t>Why important? </a:t>
          </a:r>
          <a:r>
            <a:rPr lang="en-US" b="0" i="0"/>
            <a:t>These changes directly contribute to ESRGAN outperforming SRGAN on metrics and in visual fidelity for super-resolution tasks.</a:t>
          </a:r>
          <a:endParaRPr lang="en-US"/>
        </a:p>
      </dgm:t>
    </dgm:pt>
    <dgm:pt modelId="{84146CEA-033D-4708-947C-5FD40E1FB586}" type="parTrans" cxnId="{6EAAABD2-27CF-41FB-A53C-555F3FDBFE2E}">
      <dgm:prSet/>
      <dgm:spPr/>
      <dgm:t>
        <a:bodyPr/>
        <a:lstStyle/>
        <a:p>
          <a:endParaRPr lang="en-US"/>
        </a:p>
      </dgm:t>
    </dgm:pt>
    <dgm:pt modelId="{F01CC960-7BB5-4D7D-B26D-F0D4B6C62FB2}" type="sibTrans" cxnId="{6EAAABD2-27CF-41FB-A53C-555F3FDBFE2E}">
      <dgm:prSet/>
      <dgm:spPr/>
      <dgm:t>
        <a:bodyPr/>
        <a:lstStyle/>
        <a:p>
          <a:endParaRPr lang="en-US"/>
        </a:p>
      </dgm:t>
    </dgm:pt>
    <dgm:pt modelId="{B1091908-BBEF-462D-B94B-CA38DAD39C04}" type="pres">
      <dgm:prSet presAssocID="{EEE98CEF-021E-4FC8-AE19-7E7DB54838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D3162C-C32B-4945-AD17-21BEF5FED323}" type="pres">
      <dgm:prSet presAssocID="{EB83089E-C58F-405B-AB73-1E1AF7B71DDC}" presName="hierRoot1" presStyleCnt="0"/>
      <dgm:spPr/>
    </dgm:pt>
    <dgm:pt modelId="{7156805C-4A58-4499-9DB0-E7241A72F815}" type="pres">
      <dgm:prSet presAssocID="{EB83089E-C58F-405B-AB73-1E1AF7B71DDC}" presName="composite" presStyleCnt="0"/>
      <dgm:spPr/>
    </dgm:pt>
    <dgm:pt modelId="{C22881E3-E953-41C2-9C34-7CB5B5BA3107}" type="pres">
      <dgm:prSet presAssocID="{EB83089E-C58F-405B-AB73-1E1AF7B71DDC}" presName="background" presStyleLbl="node0" presStyleIdx="0" presStyleCnt="3"/>
      <dgm:spPr/>
    </dgm:pt>
    <dgm:pt modelId="{5D4E28B7-0DBA-454E-81E8-B931A8F64875}" type="pres">
      <dgm:prSet presAssocID="{EB83089E-C58F-405B-AB73-1E1AF7B71DDC}" presName="text" presStyleLbl="fgAcc0" presStyleIdx="0" presStyleCnt="3">
        <dgm:presLayoutVars>
          <dgm:chPref val="3"/>
        </dgm:presLayoutVars>
      </dgm:prSet>
      <dgm:spPr/>
    </dgm:pt>
    <dgm:pt modelId="{A2D92977-F707-481B-90DC-6DC3BAC8FE91}" type="pres">
      <dgm:prSet presAssocID="{EB83089E-C58F-405B-AB73-1E1AF7B71DDC}" presName="hierChild2" presStyleCnt="0"/>
      <dgm:spPr/>
    </dgm:pt>
    <dgm:pt modelId="{D3EF5312-CC0D-4D95-8449-FC352DC2ABF5}" type="pres">
      <dgm:prSet presAssocID="{D6EF5066-36B5-48A5-8ECE-53AE76E0AA2A}" presName="hierRoot1" presStyleCnt="0"/>
      <dgm:spPr/>
    </dgm:pt>
    <dgm:pt modelId="{92BCEC91-08AD-44B7-AA71-00EC3A8C3538}" type="pres">
      <dgm:prSet presAssocID="{D6EF5066-36B5-48A5-8ECE-53AE76E0AA2A}" presName="composite" presStyleCnt="0"/>
      <dgm:spPr/>
    </dgm:pt>
    <dgm:pt modelId="{9482076C-85D1-4AF0-8226-804D7EE5EE26}" type="pres">
      <dgm:prSet presAssocID="{D6EF5066-36B5-48A5-8ECE-53AE76E0AA2A}" presName="background" presStyleLbl="node0" presStyleIdx="1" presStyleCnt="3"/>
      <dgm:spPr/>
    </dgm:pt>
    <dgm:pt modelId="{B7FC9E57-FED0-4C37-B931-C3E9F55EF250}" type="pres">
      <dgm:prSet presAssocID="{D6EF5066-36B5-48A5-8ECE-53AE76E0AA2A}" presName="text" presStyleLbl="fgAcc0" presStyleIdx="1" presStyleCnt="3">
        <dgm:presLayoutVars>
          <dgm:chPref val="3"/>
        </dgm:presLayoutVars>
      </dgm:prSet>
      <dgm:spPr/>
    </dgm:pt>
    <dgm:pt modelId="{3C9B05E5-D218-44FC-A775-922D06123CF6}" type="pres">
      <dgm:prSet presAssocID="{D6EF5066-36B5-48A5-8ECE-53AE76E0AA2A}" presName="hierChild2" presStyleCnt="0"/>
      <dgm:spPr/>
    </dgm:pt>
    <dgm:pt modelId="{1069D9A5-57FC-4C01-8AAB-6B51F4398A3B}" type="pres">
      <dgm:prSet presAssocID="{F8D6E2BB-88F4-4BB7-AFA1-002E131ADB83}" presName="hierRoot1" presStyleCnt="0"/>
      <dgm:spPr/>
    </dgm:pt>
    <dgm:pt modelId="{3A7D7164-899A-44B0-8BE2-317B693FF0BF}" type="pres">
      <dgm:prSet presAssocID="{F8D6E2BB-88F4-4BB7-AFA1-002E131ADB83}" presName="composite" presStyleCnt="0"/>
      <dgm:spPr/>
    </dgm:pt>
    <dgm:pt modelId="{AA96C3B6-42F0-4683-B9CE-95DE60F09CAB}" type="pres">
      <dgm:prSet presAssocID="{F8D6E2BB-88F4-4BB7-AFA1-002E131ADB83}" presName="background" presStyleLbl="node0" presStyleIdx="2" presStyleCnt="3"/>
      <dgm:spPr/>
    </dgm:pt>
    <dgm:pt modelId="{D3D20736-5250-45B2-8E8C-89BEB2791EA7}" type="pres">
      <dgm:prSet presAssocID="{F8D6E2BB-88F4-4BB7-AFA1-002E131ADB83}" presName="text" presStyleLbl="fgAcc0" presStyleIdx="2" presStyleCnt="3">
        <dgm:presLayoutVars>
          <dgm:chPref val="3"/>
        </dgm:presLayoutVars>
      </dgm:prSet>
      <dgm:spPr/>
    </dgm:pt>
    <dgm:pt modelId="{9468C131-D02C-4F45-9DA6-D3AABEA6BFF5}" type="pres">
      <dgm:prSet presAssocID="{F8D6E2BB-88F4-4BB7-AFA1-002E131ADB83}" presName="hierChild2" presStyleCnt="0"/>
      <dgm:spPr/>
    </dgm:pt>
  </dgm:ptLst>
  <dgm:cxnLst>
    <dgm:cxn modelId="{852FBF68-D8DB-4216-8818-ABB1EDD5FCD0}" type="presOf" srcId="{EB83089E-C58F-405B-AB73-1E1AF7B71DDC}" destId="{5D4E28B7-0DBA-454E-81E8-B931A8F64875}" srcOrd="0" destOrd="0" presId="urn:microsoft.com/office/officeart/2005/8/layout/hierarchy1"/>
    <dgm:cxn modelId="{E81FA556-BD9E-4DF8-B2F6-011593DAF4FA}" type="presOf" srcId="{D6EF5066-36B5-48A5-8ECE-53AE76E0AA2A}" destId="{B7FC9E57-FED0-4C37-B931-C3E9F55EF250}" srcOrd="0" destOrd="0" presId="urn:microsoft.com/office/officeart/2005/8/layout/hierarchy1"/>
    <dgm:cxn modelId="{8A1EC0B0-A141-419F-A7FC-8F54CEBF8DA8}" srcId="{EEE98CEF-021E-4FC8-AE19-7E7DB54838E1}" destId="{D6EF5066-36B5-48A5-8ECE-53AE76E0AA2A}" srcOrd="1" destOrd="0" parTransId="{C0C29D9D-B935-4B65-830C-8D205C5C1773}" sibTransId="{8AE00498-334E-491E-96AD-287093707B40}"/>
    <dgm:cxn modelId="{FD527EBF-A8A7-4242-8837-99584931B95C}" type="presOf" srcId="{EEE98CEF-021E-4FC8-AE19-7E7DB54838E1}" destId="{B1091908-BBEF-462D-B94B-CA38DAD39C04}" srcOrd="0" destOrd="0" presId="urn:microsoft.com/office/officeart/2005/8/layout/hierarchy1"/>
    <dgm:cxn modelId="{3EF7F7BF-6DCF-4B58-AEFB-618DB38195F9}" srcId="{EEE98CEF-021E-4FC8-AE19-7E7DB54838E1}" destId="{EB83089E-C58F-405B-AB73-1E1AF7B71DDC}" srcOrd="0" destOrd="0" parTransId="{BB3892D3-377C-4229-BBA7-9E24AE2ADCF3}" sibTransId="{8E4D3AA2-AB50-4B81-B1D5-A0A12938DF49}"/>
    <dgm:cxn modelId="{6EAAABD2-27CF-41FB-A53C-555F3FDBFE2E}" srcId="{EEE98CEF-021E-4FC8-AE19-7E7DB54838E1}" destId="{F8D6E2BB-88F4-4BB7-AFA1-002E131ADB83}" srcOrd="2" destOrd="0" parTransId="{84146CEA-033D-4708-947C-5FD40E1FB586}" sibTransId="{F01CC960-7BB5-4D7D-B26D-F0D4B6C62FB2}"/>
    <dgm:cxn modelId="{0740BFE8-A8C5-474C-9149-0F76C46BD008}" type="presOf" srcId="{F8D6E2BB-88F4-4BB7-AFA1-002E131ADB83}" destId="{D3D20736-5250-45B2-8E8C-89BEB2791EA7}" srcOrd="0" destOrd="0" presId="urn:microsoft.com/office/officeart/2005/8/layout/hierarchy1"/>
    <dgm:cxn modelId="{C8566FB9-79EF-4D89-8EDF-08C033F92562}" type="presParOf" srcId="{B1091908-BBEF-462D-B94B-CA38DAD39C04}" destId="{83D3162C-C32B-4945-AD17-21BEF5FED323}" srcOrd="0" destOrd="0" presId="urn:microsoft.com/office/officeart/2005/8/layout/hierarchy1"/>
    <dgm:cxn modelId="{83B12152-C08A-4525-9E26-C6E600DF37E5}" type="presParOf" srcId="{83D3162C-C32B-4945-AD17-21BEF5FED323}" destId="{7156805C-4A58-4499-9DB0-E7241A72F815}" srcOrd="0" destOrd="0" presId="urn:microsoft.com/office/officeart/2005/8/layout/hierarchy1"/>
    <dgm:cxn modelId="{C5FE343C-B920-461E-94F3-24142ED0F9C8}" type="presParOf" srcId="{7156805C-4A58-4499-9DB0-E7241A72F815}" destId="{C22881E3-E953-41C2-9C34-7CB5B5BA3107}" srcOrd="0" destOrd="0" presId="urn:microsoft.com/office/officeart/2005/8/layout/hierarchy1"/>
    <dgm:cxn modelId="{8594DFFC-BBEF-4822-8702-FE131DCA2C86}" type="presParOf" srcId="{7156805C-4A58-4499-9DB0-E7241A72F815}" destId="{5D4E28B7-0DBA-454E-81E8-B931A8F64875}" srcOrd="1" destOrd="0" presId="urn:microsoft.com/office/officeart/2005/8/layout/hierarchy1"/>
    <dgm:cxn modelId="{6F9CA54B-7771-458C-A77B-A35DE3FAFD26}" type="presParOf" srcId="{83D3162C-C32B-4945-AD17-21BEF5FED323}" destId="{A2D92977-F707-481B-90DC-6DC3BAC8FE91}" srcOrd="1" destOrd="0" presId="urn:microsoft.com/office/officeart/2005/8/layout/hierarchy1"/>
    <dgm:cxn modelId="{97C416A4-E7FF-4BAB-B48D-1E88256DD575}" type="presParOf" srcId="{B1091908-BBEF-462D-B94B-CA38DAD39C04}" destId="{D3EF5312-CC0D-4D95-8449-FC352DC2ABF5}" srcOrd="1" destOrd="0" presId="urn:microsoft.com/office/officeart/2005/8/layout/hierarchy1"/>
    <dgm:cxn modelId="{4CCE8AF4-8459-479B-8F88-133162C75008}" type="presParOf" srcId="{D3EF5312-CC0D-4D95-8449-FC352DC2ABF5}" destId="{92BCEC91-08AD-44B7-AA71-00EC3A8C3538}" srcOrd="0" destOrd="0" presId="urn:microsoft.com/office/officeart/2005/8/layout/hierarchy1"/>
    <dgm:cxn modelId="{41E510F9-E0BC-44B0-9482-68D277F7D602}" type="presParOf" srcId="{92BCEC91-08AD-44B7-AA71-00EC3A8C3538}" destId="{9482076C-85D1-4AF0-8226-804D7EE5EE26}" srcOrd="0" destOrd="0" presId="urn:microsoft.com/office/officeart/2005/8/layout/hierarchy1"/>
    <dgm:cxn modelId="{8C26448F-7A59-4D2E-BF8A-066B4CEA0A7D}" type="presParOf" srcId="{92BCEC91-08AD-44B7-AA71-00EC3A8C3538}" destId="{B7FC9E57-FED0-4C37-B931-C3E9F55EF250}" srcOrd="1" destOrd="0" presId="urn:microsoft.com/office/officeart/2005/8/layout/hierarchy1"/>
    <dgm:cxn modelId="{1A386C7C-C811-43AB-A524-36CFE463FA13}" type="presParOf" srcId="{D3EF5312-CC0D-4D95-8449-FC352DC2ABF5}" destId="{3C9B05E5-D218-44FC-A775-922D06123CF6}" srcOrd="1" destOrd="0" presId="urn:microsoft.com/office/officeart/2005/8/layout/hierarchy1"/>
    <dgm:cxn modelId="{CD2FF9D1-9825-419C-8A8A-F2384CF38DF9}" type="presParOf" srcId="{B1091908-BBEF-462D-B94B-CA38DAD39C04}" destId="{1069D9A5-57FC-4C01-8AAB-6B51F4398A3B}" srcOrd="2" destOrd="0" presId="urn:microsoft.com/office/officeart/2005/8/layout/hierarchy1"/>
    <dgm:cxn modelId="{AED0C8B3-F507-4595-A274-FB20AABA3524}" type="presParOf" srcId="{1069D9A5-57FC-4C01-8AAB-6B51F4398A3B}" destId="{3A7D7164-899A-44B0-8BE2-317B693FF0BF}" srcOrd="0" destOrd="0" presId="urn:microsoft.com/office/officeart/2005/8/layout/hierarchy1"/>
    <dgm:cxn modelId="{D9A109E2-EC6A-47CA-B84C-7635148E6307}" type="presParOf" srcId="{3A7D7164-899A-44B0-8BE2-317B693FF0BF}" destId="{AA96C3B6-42F0-4683-B9CE-95DE60F09CAB}" srcOrd="0" destOrd="0" presId="urn:microsoft.com/office/officeart/2005/8/layout/hierarchy1"/>
    <dgm:cxn modelId="{FA304164-B1C1-4E7A-95BC-32956E6F4509}" type="presParOf" srcId="{3A7D7164-899A-44B0-8BE2-317B693FF0BF}" destId="{D3D20736-5250-45B2-8E8C-89BEB2791EA7}" srcOrd="1" destOrd="0" presId="urn:microsoft.com/office/officeart/2005/8/layout/hierarchy1"/>
    <dgm:cxn modelId="{A5B2DBF7-6579-41C7-90E4-DE6B432EF241}" type="presParOf" srcId="{1069D9A5-57FC-4C01-8AAB-6B51F4398A3B}" destId="{9468C131-D02C-4F45-9DA6-D3AABEA6BF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8102D-755A-4E31-98A1-E3604F5ECA44}">
      <dsp:nvSpPr>
        <dsp:cNvPr id="0" name=""/>
        <dsp:cNvSpPr/>
      </dsp:nvSpPr>
      <dsp:spPr>
        <a:xfrm>
          <a:off x="0" y="356"/>
          <a:ext cx="11033029" cy="99312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latent variable is something that is hidden but important.</a:t>
          </a:r>
        </a:p>
      </dsp:txBody>
      <dsp:txXfrm>
        <a:off x="48481" y="48837"/>
        <a:ext cx="10936067" cy="896166"/>
      </dsp:txXfrm>
    </dsp:sp>
    <dsp:sp modelId="{80B7C078-6BFC-474A-93B9-85A5D5817D10}">
      <dsp:nvSpPr>
        <dsp:cNvPr id="0" name=""/>
        <dsp:cNvSpPr/>
      </dsp:nvSpPr>
      <dsp:spPr>
        <a:xfrm>
          <a:off x="0" y="1065485"/>
          <a:ext cx="11033029" cy="99312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e.g., age, mood, head angle — we don’t see these in a face image, but these hidden things affect the face image. These things are latent variables.</a:t>
          </a:r>
        </a:p>
      </dsp:txBody>
      <dsp:txXfrm>
        <a:off x="48481" y="1113966"/>
        <a:ext cx="10936067" cy="896166"/>
      </dsp:txXfrm>
    </dsp:sp>
    <dsp:sp modelId="{C6BA325B-5837-451F-B775-76A8C8ED7012}">
      <dsp:nvSpPr>
        <dsp:cNvPr id="0" name=""/>
        <dsp:cNvSpPr/>
      </dsp:nvSpPr>
      <dsp:spPr>
        <a:xfrm>
          <a:off x="0" y="2130614"/>
          <a:ext cx="11033029" cy="99312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Latent space is a map of all possible latent variables i.e., every point represents a hidden description of a data sample, similar points make similar data.</a:t>
          </a:r>
        </a:p>
      </dsp:txBody>
      <dsp:txXfrm>
        <a:off x="48481" y="2179095"/>
        <a:ext cx="10936067" cy="896166"/>
      </dsp:txXfrm>
    </dsp:sp>
    <dsp:sp modelId="{1DD40DC7-B98F-4A9B-832A-64C0F4F62191}">
      <dsp:nvSpPr>
        <dsp:cNvPr id="0" name=""/>
        <dsp:cNvSpPr/>
      </dsp:nvSpPr>
      <dsp:spPr>
        <a:xfrm>
          <a:off x="0" y="3195743"/>
          <a:ext cx="11033029" cy="99312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e.g., smile → no smile, rotate head left → right, old → young.</a:t>
          </a:r>
        </a:p>
      </dsp:txBody>
      <dsp:txXfrm>
        <a:off x="48481" y="3244224"/>
        <a:ext cx="10936067" cy="8961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C7AD7-F6D2-4818-B894-018717BB606F}">
      <dsp:nvSpPr>
        <dsp:cNvPr id="0" name=""/>
        <dsp:cNvSpPr/>
      </dsp:nvSpPr>
      <dsp:spPr>
        <a:xfrm>
          <a:off x="0" y="0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Warm-up phase: only pixel and perceptual losses</a:t>
          </a:r>
          <a:endParaRPr lang="en-US" sz="2100" kern="1200"/>
        </a:p>
      </dsp:txBody>
      <dsp:txXfrm>
        <a:off x="22086" y="22086"/>
        <a:ext cx="7593515" cy="709889"/>
      </dsp:txXfrm>
    </dsp:sp>
    <dsp:sp modelId="{EEFCA968-75A3-4D18-9B95-967997B5FF35}">
      <dsp:nvSpPr>
        <dsp:cNvPr id="0" name=""/>
        <dsp:cNvSpPr/>
      </dsp:nvSpPr>
      <dsp:spPr>
        <a:xfrm>
          <a:off x="634399" y="858791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287826"/>
            <a:satOff val="-1981"/>
            <a:lumOff val="9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Full ESRGAN: add adversarial (RaGAN) loss after stabilization</a:t>
          </a:r>
          <a:endParaRPr lang="en-US" sz="2100" kern="1200"/>
        </a:p>
      </dsp:txBody>
      <dsp:txXfrm>
        <a:off x="656485" y="880877"/>
        <a:ext cx="7326721" cy="709889"/>
      </dsp:txXfrm>
    </dsp:sp>
    <dsp:sp modelId="{321B6A4F-48E8-4FAA-8895-5158CCE38D69}">
      <dsp:nvSpPr>
        <dsp:cNvPr id="0" name=""/>
        <dsp:cNvSpPr/>
      </dsp:nvSpPr>
      <dsp:spPr>
        <a:xfrm>
          <a:off x="1268798" y="1717583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Adam optimizer: lr=2e−4</a:t>
          </a:r>
          <a:r>
            <a:rPr lang="en-IN" sz="2100" b="0" i="1" kern="1200"/>
            <a:t>lr</a:t>
          </a:r>
          <a:r>
            <a:rPr lang="en-IN" sz="2100" b="0" i="0" kern="1200"/>
            <a:t>=2</a:t>
          </a:r>
          <a:r>
            <a:rPr lang="en-IN" sz="2100" b="0" i="1" kern="1200"/>
            <a:t>e</a:t>
          </a:r>
          <a:r>
            <a:rPr lang="en-IN" sz="2100" b="0" i="0" kern="1200"/>
            <a:t>−4</a:t>
          </a:r>
          <a:endParaRPr lang="en-US" sz="2100" kern="1200"/>
        </a:p>
      </dsp:txBody>
      <dsp:txXfrm>
        <a:off x="1290884" y="1739669"/>
        <a:ext cx="7326721" cy="709889"/>
      </dsp:txXfrm>
    </dsp:sp>
    <dsp:sp modelId="{337F5499-EBF7-4715-9226-EFF81B4134FC}">
      <dsp:nvSpPr>
        <dsp:cNvPr id="0" name=""/>
        <dsp:cNvSpPr/>
      </dsp:nvSpPr>
      <dsp:spPr>
        <a:xfrm>
          <a:off x="1903197" y="2576375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863477"/>
            <a:satOff val="-5943"/>
            <a:lumOff val="27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Large batch sizes, lots of data augmentation</a:t>
          </a:r>
          <a:endParaRPr lang="en-US" sz="2100" kern="1200"/>
        </a:p>
      </dsp:txBody>
      <dsp:txXfrm>
        <a:off x="1925283" y="2598461"/>
        <a:ext cx="7326721" cy="709889"/>
      </dsp:txXfrm>
    </dsp:sp>
    <dsp:sp modelId="{C4D51742-CA8F-4D69-A770-C284F0F979AE}">
      <dsp:nvSpPr>
        <dsp:cNvPr id="0" name=""/>
        <dsp:cNvSpPr/>
      </dsp:nvSpPr>
      <dsp:spPr>
        <a:xfrm>
          <a:off x="2537596" y="3435167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Training challenges: memory usage increases with deeper RRDB stacks</a:t>
          </a:r>
          <a:endParaRPr lang="en-US" sz="2100" kern="1200"/>
        </a:p>
      </dsp:txBody>
      <dsp:txXfrm>
        <a:off x="2559682" y="3457253"/>
        <a:ext cx="7326721" cy="709889"/>
      </dsp:txXfrm>
    </dsp:sp>
    <dsp:sp modelId="{6DB02D2E-E465-48C5-B738-481FB4E6BBEE}">
      <dsp:nvSpPr>
        <dsp:cNvPr id="0" name=""/>
        <dsp:cNvSpPr/>
      </dsp:nvSpPr>
      <dsp:spPr>
        <a:xfrm>
          <a:off x="8005292" y="550883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115573" y="550883"/>
        <a:ext cx="269577" cy="368830"/>
      </dsp:txXfrm>
    </dsp:sp>
    <dsp:sp modelId="{70F63690-61B2-4218-8AC5-13C4E3E3E9AB}">
      <dsp:nvSpPr>
        <dsp:cNvPr id="0" name=""/>
        <dsp:cNvSpPr/>
      </dsp:nvSpPr>
      <dsp:spPr>
        <a:xfrm>
          <a:off x="8639691" y="1409675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07982"/>
            <a:satOff val="9568"/>
            <a:lumOff val="253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07982"/>
              <a:satOff val="9568"/>
              <a:lumOff val="25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749972" y="1409675"/>
        <a:ext cx="269577" cy="368830"/>
      </dsp:txXfrm>
    </dsp:sp>
    <dsp:sp modelId="{4EF17488-6678-4D51-892B-B1D35A67D845}">
      <dsp:nvSpPr>
        <dsp:cNvPr id="0" name=""/>
        <dsp:cNvSpPr/>
      </dsp:nvSpPr>
      <dsp:spPr>
        <a:xfrm>
          <a:off x="9274090" y="2255899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15963"/>
            <a:satOff val="19135"/>
            <a:lumOff val="506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15963"/>
              <a:satOff val="19135"/>
              <a:lumOff val="50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384371" y="2255899"/>
        <a:ext cx="269577" cy="368830"/>
      </dsp:txXfrm>
    </dsp:sp>
    <dsp:sp modelId="{C3AE8F0D-AA16-47BC-BD3C-50DA9254BBD8}">
      <dsp:nvSpPr>
        <dsp:cNvPr id="0" name=""/>
        <dsp:cNvSpPr/>
      </dsp:nvSpPr>
      <dsp:spPr>
        <a:xfrm>
          <a:off x="9908490" y="3123070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223945"/>
            <a:satOff val="28703"/>
            <a:lumOff val="75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23945"/>
              <a:satOff val="28703"/>
              <a:lumOff val="7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018771" y="3123070"/>
        <a:ext cx="269577" cy="368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8FDC-0807-4C45-9201-E022B4F8B8A2}">
      <dsp:nvSpPr>
        <dsp:cNvPr id="0" name=""/>
        <dsp:cNvSpPr/>
      </dsp:nvSpPr>
      <dsp:spPr>
        <a:xfrm>
          <a:off x="0" y="2902"/>
          <a:ext cx="72401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836C3-DF0D-42FF-83A9-814F215B2398}">
      <dsp:nvSpPr>
        <dsp:cNvPr id="0" name=""/>
        <dsp:cNvSpPr/>
      </dsp:nvSpPr>
      <dsp:spPr>
        <a:xfrm>
          <a:off x="0" y="2902"/>
          <a:ext cx="7240146" cy="1979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i="0" kern="1200"/>
            <a:t>Examples: bicubic vs SRGAN vs ESRGAN image patches</a:t>
          </a:r>
          <a:endParaRPr lang="en-US" sz="4400" kern="1200"/>
        </a:p>
      </dsp:txBody>
      <dsp:txXfrm>
        <a:off x="0" y="2902"/>
        <a:ext cx="7240146" cy="1979265"/>
      </dsp:txXfrm>
    </dsp:sp>
    <dsp:sp modelId="{E8BAF179-0177-4628-BFEE-2F2B58ED5D63}">
      <dsp:nvSpPr>
        <dsp:cNvPr id="0" name=""/>
        <dsp:cNvSpPr/>
      </dsp:nvSpPr>
      <dsp:spPr>
        <a:xfrm>
          <a:off x="0" y="1982167"/>
          <a:ext cx="7240146" cy="0"/>
        </a:xfrm>
        <a:prstGeom prst="line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accent2">
              <a:hueOff val="575652"/>
              <a:satOff val="-3962"/>
              <a:lumOff val="18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8D0C-2F85-4C74-B165-D73471203D4F}">
      <dsp:nvSpPr>
        <dsp:cNvPr id="0" name=""/>
        <dsp:cNvSpPr/>
      </dsp:nvSpPr>
      <dsp:spPr>
        <a:xfrm>
          <a:off x="0" y="1982167"/>
          <a:ext cx="7240146" cy="1979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i="0" kern="1200"/>
            <a:t>ESRGAN produces sharper edges, more realistic textures, fewer artifacts</a:t>
          </a:r>
          <a:endParaRPr lang="en-US" sz="4400" kern="1200"/>
        </a:p>
      </dsp:txBody>
      <dsp:txXfrm>
        <a:off x="0" y="1982167"/>
        <a:ext cx="7240146" cy="1979265"/>
      </dsp:txXfrm>
    </dsp:sp>
    <dsp:sp modelId="{BFFEF975-7683-4FCF-A3E3-2A82C0B1F992}">
      <dsp:nvSpPr>
        <dsp:cNvPr id="0" name=""/>
        <dsp:cNvSpPr/>
      </dsp:nvSpPr>
      <dsp:spPr>
        <a:xfrm>
          <a:off x="0" y="3961432"/>
          <a:ext cx="7240146" cy="0"/>
        </a:xfrm>
        <a:prstGeom prst="line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AA431-C60D-438F-86CE-CAD013A02505}">
      <dsp:nvSpPr>
        <dsp:cNvPr id="0" name=""/>
        <dsp:cNvSpPr/>
      </dsp:nvSpPr>
      <dsp:spPr>
        <a:xfrm>
          <a:off x="0" y="3961432"/>
          <a:ext cx="7240146" cy="1979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i="0" kern="1200"/>
            <a:t>State-of-the-art PSNR, SSIM, and LPIPS scores on common datasets</a:t>
          </a:r>
          <a:endParaRPr lang="en-US" sz="4400" kern="1200"/>
        </a:p>
      </dsp:txBody>
      <dsp:txXfrm>
        <a:off x="0" y="3961432"/>
        <a:ext cx="7240146" cy="1979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6E1C3-1E58-43BA-AB17-090EB93F7312}">
      <dsp:nvSpPr>
        <dsp:cNvPr id="0" name=""/>
        <dsp:cNvSpPr/>
      </dsp:nvSpPr>
      <dsp:spPr>
        <a:xfrm>
          <a:off x="1346" y="344205"/>
          <a:ext cx="4727286" cy="3001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E455C-C783-41F2-B8B0-0FA55ABB31E5}">
      <dsp:nvSpPr>
        <dsp:cNvPr id="0" name=""/>
        <dsp:cNvSpPr/>
      </dsp:nvSpPr>
      <dsp:spPr>
        <a:xfrm>
          <a:off x="526600" y="843196"/>
          <a:ext cx="4727286" cy="30018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Deep Convolutional GAN (DCGAN) is a GAN variant where both the Generator and Discriminator use convolutional neural networks (CNNs) for better image generation and discrimination performance.​</a:t>
          </a:r>
          <a:endParaRPr lang="en-US" sz="2700" kern="1200"/>
        </a:p>
      </dsp:txBody>
      <dsp:txXfrm>
        <a:off x="614520" y="931116"/>
        <a:ext cx="4551446" cy="2825986"/>
      </dsp:txXfrm>
    </dsp:sp>
    <dsp:sp modelId="{D837E65A-CABC-41AD-8EE1-B674A7699EAD}">
      <dsp:nvSpPr>
        <dsp:cNvPr id="0" name=""/>
        <dsp:cNvSpPr/>
      </dsp:nvSpPr>
      <dsp:spPr>
        <a:xfrm>
          <a:off x="5779141" y="344205"/>
          <a:ext cx="4727286" cy="3001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0B04D-49A8-435D-90D8-97C933EF02A9}">
      <dsp:nvSpPr>
        <dsp:cNvPr id="0" name=""/>
        <dsp:cNvSpPr/>
      </dsp:nvSpPr>
      <dsp:spPr>
        <a:xfrm>
          <a:off x="6304395" y="843196"/>
          <a:ext cx="4727286" cy="30018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DCGAN is designed for image-related tasks, such as generating realistic-looking photos from random noise vectors.</a:t>
          </a:r>
          <a:endParaRPr lang="en-US" sz="2700" kern="1200"/>
        </a:p>
      </dsp:txBody>
      <dsp:txXfrm>
        <a:off x="6392315" y="931116"/>
        <a:ext cx="4551446" cy="2825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7B34A-C9FF-4883-983F-5FA884E83D54}">
      <dsp:nvSpPr>
        <dsp:cNvPr id="0" name=""/>
        <dsp:cNvSpPr/>
      </dsp:nvSpPr>
      <dsp:spPr>
        <a:xfrm>
          <a:off x="0" y="33480"/>
          <a:ext cx="7240146" cy="1408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Generators typically use residual blocks (</a:t>
          </a:r>
          <a:r>
            <a:rPr lang="en-IN" sz="2800" b="0" i="0" kern="1200" dirty="0" err="1"/>
            <a:t>ResNet</a:t>
          </a:r>
          <a:r>
            <a:rPr lang="en-IN" sz="2800" b="0" i="0" kern="1200" dirty="0"/>
            <a:t>) for better learning, sometimes skip connections (U-Net style).</a:t>
          </a:r>
          <a:endParaRPr lang="en-US" sz="2800" kern="1200" dirty="0"/>
        </a:p>
      </dsp:txBody>
      <dsp:txXfrm>
        <a:off x="68766" y="102246"/>
        <a:ext cx="7102614" cy="1271147"/>
      </dsp:txXfrm>
    </dsp:sp>
    <dsp:sp modelId="{1C586A62-842E-4BEA-A165-C5C67729434C}">
      <dsp:nvSpPr>
        <dsp:cNvPr id="0" name=""/>
        <dsp:cNvSpPr/>
      </dsp:nvSpPr>
      <dsp:spPr>
        <a:xfrm>
          <a:off x="0" y="1522800"/>
          <a:ext cx="7240146" cy="1408679"/>
        </a:xfrm>
        <a:prstGeom prst="roundRect">
          <a:avLst/>
        </a:prstGeom>
        <a:solidFill>
          <a:schemeClr val="accent2">
            <a:hueOff val="383768"/>
            <a:satOff val="-2641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Discriminators use </a:t>
          </a:r>
          <a:r>
            <a:rPr lang="en-IN" sz="2800" b="0" i="0" kern="1200" dirty="0" err="1"/>
            <a:t>PatchGAN</a:t>
          </a:r>
          <a:r>
            <a:rPr lang="en-IN" sz="2800" b="0" i="0" kern="1200" dirty="0"/>
            <a:t> (operates on N x N image patches, e.g., 70 x 70), outputting a probability map.</a:t>
          </a:r>
          <a:endParaRPr lang="en-US" sz="2800" kern="1200" dirty="0"/>
        </a:p>
      </dsp:txBody>
      <dsp:txXfrm>
        <a:off x="68766" y="1591566"/>
        <a:ext cx="7102614" cy="1271147"/>
      </dsp:txXfrm>
    </dsp:sp>
    <dsp:sp modelId="{12B16448-C996-4036-8F26-6779A86FD572}">
      <dsp:nvSpPr>
        <dsp:cNvPr id="0" name=""/>
        <dsp:cNvSpPr/>
      </dsp:nvSpPr>
      <dsp:spPr>
        <a:xfrm>
          <a:off x="0" y="3012120"/>
          <a:ext cx="7240146" cy="1408679"/>
        </a:xfrm>
        <a:prstGeom prst="roundRect">
          <a:avLst/>
        </a:prstGeom>
        <a:solidFill>
          <a:schemeClr val="accent2">
            <a:hueOff val="767535"/>
            <a:satOff val="-5283"/>
            <a:lumOff val="2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Data augmentation and normalization are standard (resize, crop, normalization to [-1, 1]).</a:t>
          </a:r>
          <a:endParaRPr lang="en-US" sz="2800" kern="1200" dirty="0"/>
        </a:p>
      </dsp:txBody>
      <dsp:txXfrm>
        <a:off x="68766" y="3080886"/>
        <a:ext cx="7102614" cy="1271147"/>
      </dsp:txXfrm>
    </dsp:sp>
    <dsp:sp modelId="{C8AA69C8-A7BE-444F-945B-D4D163A853DB}">
      <dsp:nvSpPr>
        <dsp:cNvPr id="0" name=""/>
        <dsp:cNvSpPr/>
      </dsp:nvSpPr>
      <dsp:spPr>
        <a:xfrm>
          <a:off x="0" y="4501440"/>
          <a:ext cx="7240146" cy="1408679"/>
        </a:xfrm>
        <a:prstGeom prst="round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/>
            <a:t>Show a block diagram breaking down generator and discriminator internals.</a:t>
          </a:r>
          <a:endParaRPr lang="en-US" sz="2800" kern="1200"/>
        </a:p>
      </dsp:txBody>
      <dsp:txXfrm>
        <a:off x="68766" y="4570206"/>
        <a:ext cx="7102614" cy="12711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916FD-E903-457E-A306-D503B4E7F8C5}">
      <dsp:nvSpPr>
        <dsp:cNvPr id="0" name=""/>
        <dsp:cNvSpPr/>
      </dsp:nvSpPr>
      <dsp:spPr>
        <a:xfrm>
          <a:off x="1261" y="417758"/>
          <a:ext cx="4428138" cy="2811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6D6D7-D8A8-44FA-A3A4-DB93603FBDA6}">
      <dsp:nvSpPr>
        <dsp:cNvPr id="0" name=""/>
        <dsp:cNvSpPr/>
      </dsp:nvSpPr>
      <dsp:spPr>
        <a:xfrm>
          <a:off x="493276" y="885173"/>
          <a:ext cx="4428138" cy="281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/>
            <a:t>Real-world need: enhance image formats for medical, satellite, streaming.</a:t>
          </a:r>
          <a:endParaRPr lang="en-US" sz="3700" kern="1200"/>
        </a:p>
      </dsp:txBody>
      <dsp:txXfrm>
        <a:off x="575633" y="967530"/>
        <a:ext cx="4263424" cy="2647154"/>
      </dsp:txXfrm>
    </dsp:sp>
    <dsp:sp modelId="{1A3AAE61-C815-4BC1-82F6-D4CA593538AE}">
      <dsp:nvSpPr>
        <dsp:cNvPr id="0" name=""/>
        <dsp:cNvSpPr/>
      </dsp:nvSpPr>
      <dsp:spPr>
        <a:xfrm>
          <a:off x="5413431" y="417758"/>
          <a:ext cx="4428138" cy="2811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C0FC6-B106-46AC-B9FE-5922E655A939}">
      <dsp:nvSpPr>
        <dsp:cNvPr id="0" name=""/>
        <dsp:cNvSpPr/>
      </dsp:nvSpPr>
      <dsp:spPr>
        <a:xfrm>
          <a:off x="5905446" y="885173"/>
          <a:ext cx="4428138" cy="281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dirty="0"/>
            <a:t>Deep learning methods outperform traditional interpolation (bicubic, etc.)</a:t>
          </a:r>
          <a:endParaRPr lang="en-US" sz="3700" kern="1200" dirty="0"/>
        </a:p>
      </dsp:txBody>
      <dsp:txXfrm>
        <a:off x="5987803" y="967530"/>
        <a:ext cx="4263424" cy="2647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4EEAA-F46B-4E1F-B942-1B9938AC0EDA}">
      <dsp:nvSpPr>
        <dsp:cNvPr id="0" name=""/>
        <dsp:cNvSpPr/>
      </dsp:nvSpPr>
      <dsp:spPr>
        <a:xfrm>
          <a:off x="0" y="46528"/>
          <a:ext cx="6177516" cy="1127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Input: Low-res image </a:t>
          </a:r>
          <a:r>
            <a:rPr lang="en-US" sz="3100" b="0" i="1" kern="1200"/>
            <a:t>I</a:t>
          </a:r>
          <a:r>
            <a:rPr lang="en-US" sz="3100" b="0" i="1" kern="1200" baseline="-25000"/>
            <a:t>LR</a:t>
          </a:r>
          <a:endParaRPr lang="en-US" sz="3100" kern="1200"/>
        </a:p>
      </dsp:txBody>
      <dsp:txXfrm>
        <a:off x="55026" y="101554"/>
        <a:ext cx="6067464" cy="1017151"/>
      </dsp:txXfrm>
    </dsp:sp>
    <dsp:sp modelId="{2DE9D976-9C9B-49B4-8DD0-F787DD7BDF58}">
      <dsp:nvSpPr>
        <dsp:cNvPr id="0" name=""/>
        <dsp:cNvSpPr/>
      </dsp:nvSpPr>
      <dsp:spPr>
        <a:xfrm>
          <a:off x="0" y="1263011"/>
          <a:ext cx="6177516" cy="1127203"/>
        </a:xfrm>
        <a:prstGeom prst="roundRect">
          <a:avLst/>
        </a:prstGeom>
        <a:solidFill>
          <a:schemeClr val="accent2">
            <a:hueOff val="383768"/>
            <a:satOff val="-2641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Output: High-res image </a:t>
          </a:r>
          <a:r>
            <a:rPr lang="en-US" sz="3100" b="0" i="1" kern="1200"/>
            <a:t>I</a:t>
          </a:r>
          <a:r>
            <a:rPr lang="en-US" sz="3100" b="0" i="1" kern="1200" baseline="-25000"/>
            <a:t>SR</a:t>
          </a:r>
          <a:endParaRPr lang="en-US" sz="3100" kern="1200"/>
        </a:p>
      </dsp:txBody>
      <dsp:txXfrm>
        <a:off x="55026" y="1318037"/>
        <a:ext cx="6067464" cy="1017151"/>
      </dsp:txXfrm>
    </dsp:sp>
    <dsp:sp modelId="{E21FD913-F53C-4CD5-A1A0-F6DB00F281EF}">
      <dsp:nvSpPr>
        <dsp:cNvPr id="0" name=""/>
        <dsp:cNvSpPr/>
      </dsp:nvSpPr>
      <dsp:spPr>
        <a:xfrm>
          <a:off x="0" y="2479495"/>
          <a:ext cx="6177516" cy="1127203"/>
        </a:xfrm>
        <a:prstGeom prst="roundRect">
          <a:avLst/>
        </a:prstGeom>
        <a:solidFill>
          <a:schemeClr val="accent2">
            <a:hueOff val="767535"/>
            <a:satOff val="-5283"/>
            <a:lumOff val="2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Goal: </a:t>
          </a:r>
          <a:r>
            <a:rPr lang="en-US" sz="3100" b="0" i="1" kern="1200"/>
            <a:t>I</a:t>
          </a:r>
          <a:r>
            <a:rPr lang="en-US" sz="3100" b="0" i="1" kern="1200" baseline="-25000"/>
            <a:t>SR</a:t>
          </a:r>
          <a:r>
            <a:rPr lang="en-US" sz="3100" b="0" i="0" kern="1200"/>
            <a:t>≈</a:t>
          </a:r>
          <a:r>
            <a:rPr lang="en-US" sz="3100" b="0" i="1" kern="1200"/>
            <a:t>I</a:t>
          </a:r>
          <a:r>
            <a:rPr lang="en-US" sz="3100" b="0" i="1" kern="1200" baseline="-25000"/>
            <a:t>HR</a:t>
          </a:r>
          <a:r>
            <a:rPr lang="en-US" sz="3100" b="0" i="0" kern="1200"/>
            <a:t> (visually and/or pixelwise)</a:t>
          </a:r>
          <a:endParaRPr lang="en-US" sz="3100" kern="1200"/>
        </a:p>
      </dsp:txBody>
      <dsp:txXfrm>
        <a:off x="55026" y="2534521"/>
        <a:ext cx="6067464" cy="1017151"/>
      </dsp:txXfrm>
    </dsp:sp>
    <dsp:sp modelId="{B47DD752-6EAD-46A0-ABC4-8E152A824588}">
      <dsp:nvSpPr>
        <dsp:cNvPr id="0" name=""/>
        <dsp:cNvSpPr/>
      </dsp:nvSpPr>
      <dsp:spPr>
        <a:xfrm>
          <a:off x="0" y="3695979"/>
          <a:ext cx="6177516" cy="1127203"/>
        </a:xfrm>
        <a:prstGeom prst="round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Why is this hard? Many possible HR images for one LR image.</a:t>
          </a:r>
          <a:endParaRPr lang="en-US" sz="3100" kern="1200"/>
        </a:p>
      </dsp:txBody>
      <dsp:txXfrm>
        <a:off x="55026" y="3751005"/>
        <a:ext cx="6067464" cy="10171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8F4A5-E4B6-491E-BCC8-DF0CC9FB8E22}">
      <dsp:nvSpPr>
        <dsp:cNvPr id="0" name=""/>
        <dsp:cNvSpPr/>
      </dsp:nvSpPr>
      <dsp:spPr>
        <a:xfrm>
          <a:off x="0" y="2753"/>
          <a:ext cx="56237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2D69A-5BC7-45D0-9728-BF5A1546A365}">
      <dsp:nvSpPr>
        <dsp:cNvPr id="0" name=""/>
        <dsp:cNvSpPr/>
      </dsp:nvSpPr>
      <dsp:spPr>
        <a:xfrm>
          <a:off x="0" y="2753"/>
          <a:ext cx="5623795" cy="187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i="0" kern="1200"/>
            <a:t>Intra-block structure: Conv → BN → PReLU → Conv → BN → Elementwise Sum</a:t>
          </a:r>
          <a:endParaRPr lang="en-US" sz="3200" kern="1200"/>
        </a:p>
      </dsp:txBody>
      <dsp:txXfrm>
        <a:off x="0" y="2753"/>
        <a:ext cx="5623795" cy="1877764"/>
      </dsp:txXfrm>
    </dsp:sp>
    <dsp:sp modelId="{F11041D6-ED23-4D80-9D3E-840F5DCAE2E8}">
      <dsp:nvSpPr>
        <dsp:cNvPr id="0" name=""/>
        <dsp:cNvSpPr/>
      </dsp:nvSpPr>
      <dsp:spPr>
        <a:xfrm>
          <a:off x="0" y="1880517"/>
          <a:ext cx="56237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7359D-2A30-4D73-9C0A-943E8518F4BF}">
      <dsp:nvSpPr>
        <dsp:cNvPr id="0" name=""/>
        <dsp:cNvSpPr/>
      </dsp:nvSpPr>
      <dsp:spPr>
        <a:xfrm>
          <a:off x="0" y="1880517"/>
          <a:ext cx="5623795" cy="187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i="0" kern="1200"/>
            <a:t>Skip Connection: allows information from earlier layers to flow straight to deeper layers</a:t>
          </a:r>
          <a:endParaRPr lang="en-US" sz="3200" kern="1200"/>
        </a:p>
      </dsp:txBody>
      <dsp:txXfrm>
        <a:off x="0" y="1880517"/>
        <a:ext cx="5623795" cy="1877764"/>
      </dsp:txXfrm>
    </dsp:sp>
    <dsp:sp modelId="{771AF4E7-7F30-4B19-90E5-2317CD22828F}">
      <dsp:nvSpPr>
        <dsp:cNvPr id="0" name=""/>
        <dsp:cNvSpPr/>
      </dsp:nvSpPr>
      <dsp:spPr>
        <a:xfrm>
          <a:off x="0" y="3758281"/>
          <a:ext cx="56237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13CCC-2603-40D9-9C58-8864D5A367AE}">
      <dsp:nvSpPr>
        <dsp:cNvPr id="0" name=""/>
        <dsp:cNvSpPr/>
      </dsp:nvSpPr>
      <dsp:spPr>
        <a:xfrm>
          <a:off x="0" y="3758281"/>
          <a:ext cx="5623795" cy="187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i="0" kern="1200"/>
            <a:t>Benefit: promotes effective feature reuse, improves image sharpness</a:t>
          </a:r>
          <a:endParaRPr lang="en-US" sz="3200" kern="1200"/>
        </a:p>
      </dsp:txBody>
      <dsp:txXfrm>
        <a:off x="0" y="3758281"/>
        <a:ext cx="5623795" cy="18777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4E5E0-CA47-4693-90B2-522894D7F77F}">
      <dsp:nvSpPr>
        <dsp:cNvPr id="0" name=""/>
        <dsp:cNvSpPr/>
      </dsp:nvSpPr>
      <dsp:spPr>
        <a:xfrm>
          <a:off x="0" y="3587277"/>
          <a:ext cx="7240146" cy="2353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0" i="0" kern="1200"/>
            <a:t>Purpose: deeper layers extract hierarchical detail, stride&gt;1 reduces spatial dimensions</a:t>
          </a:r>
          <a:endParaRPr lang="en-US" sz="4200" kern="1200"/>
        </a:p>
      </dsp:txBody>
      <dsp:txXfrm>
        <a:off x="0" y="3587277"/>
        <a:ext cx="7240146" cy="2353642"/>
      </dsp:txXfrm>
    </dsp:sp>
    <dsp:sp modelId="{C6A00F9F-3E68-4492-80EB-27211768FE64}">
      <dsp:nvSpPr>
        <dsp:cNvPr id="0" name=""/>
        <dsp:cNvSpPr/>
      </dsp:nvSpPr>
      <dsp:spPr>
        <a:xfrm rot="10800000">
          <a:off x="0" y="2680"/>
          <a:ext cx="7240146" cy="361990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0" i="0" kern="1200"/>
            <a:t>Increasing Depth:</a:t>
          </a:r>
          <a:endParaRPr lang="en-US" sz="4200" kern="1200"/>
        </a:p>
      </dsp:txBody>
      <dsp:txXfrm rot="-10800000">
        <a:off x="0" y="2680"/>
        <a:ext cx="7240146" cy="1270585"/>
      </dsp:txXfrm>
    </dsp:sp>
    <dsp:sp modelId="{A9EE64C5-F532-4574-8722-6C054A7ACF16}">
      <dsp:nvSpPr>
        <dsp:cNvPr id="0" name=""/>
        <dsp:cNvSpPr/>
      </dsp:nvSpPr>
      <dsp:spPr>
        <a:xfrm>
          <a:off x="3535" y="1273265"/>
          <a:ext cx="2411025" cy="10823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Conv (k3n64s2), BN, Leaky ReLU</a:t>
          </a:r>
          <a:endParaRPr lang="en-US" sz="2000" kern="1200"/>
        </a:p>
      </dsp:txBody>
      <dsp:txXfrm>
        <a:off x="3535" y="1273265"/>
        <a:ext cx="2411025" cy="1082350"/>
      </dsp:txXfrm>
    </dsp:sp>
    <dsp:sp modelId="{D5C1B91B-7E66-4D19-862F-6DC96046FDC3}">
      <dsp:nvSpPr>
        <dsp:cNvPr id="0" name=""/>
        <dsp:cNvSpPr/>
      </dsp:nvSpPr>
      <dsp:spPr>
        <a:xfrm>
          <a:off x="2414560" y="1273265"/>
          <a:ext cx="2411025" cy="10823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Conv (k3n128s1), BN, Leaky ReLU</a:t>
          </a:r>
          <a:endParaRPr lang="en-US" sz="2000" kern="1200"/>
        </a:p>
      </dsp:txBody>
      <dsp:txXfrm>
        <a:off x="2414560" y="1273265"/>
        <a:ext cx="2411025" cy="1082350"/>
      </dsp:txXfrm>
    </dsp:sp>
    <dsp:sp modelId="{ABA8E0A2-0075-461E-86C9-A5BA667BEE7E}">
      <dsp:nvSpPr>
        <dsp:cNvPr id="0" name=""/>
        <dsp:cNvSpPr/>
      </dsp:nvSpPr>
      <dsp:spPr>
        <a:xfrm>
          <a:off x="4825585" y="1273265"/>
          <a:ext cx="2411025" cy="10823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/>
            <a:t>Conv (k3n128s2)... progresses to k3n256, k3n512 layers</a:t>
          </a:r>
          <a:endParaRPr lang="en-US" sz="2000" kern="1200"/>
        </a:p>
      </dsp:txBody>
      <dsp:txXfrm>
        <a:off x="4825585" y="1273265"/>
        <a:ext cx="2411025" cy="1082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DF736-E809-4A35-A1C4-FB75B5EAFB8F}">
      <dsp:nvSpPr>
        <dsp:cNvPr id="0" name=""/>
        <dsp:cNvSpPr/>
      </dsp:nvSpPr>
      <dsp:spPr>
        <a:xfrm>
          <a:off x="0" y="0"/>
          <a:ext cx="2952750" cy="39021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208" tIns="330200" rIns="230208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SRGAN can introduce artifacts or lose textures</a:t>
          </a:r>
          <a:endParaRPr lang="en-US" sz="2500" kern="1200" dirty="0"/>
        </a:p>
      </dsp:txBody>
      <dsp:txXfrm>
        <a:off x="0" y="1482817"/>
        <a:ext cx="2952750" cy="2341290"/>
      </dsp:txXfrm>
    </dsp:sp>
    <dsp:sp modelId="{262EA2B4-ACC3-4F01-BB17-2AE183F7C579}">
      <dsp:nvSpPr>
        <dsp:cNvPr id="0" name=""/>
        <dsp:cNvSpPr/>
      </dsp:nvSpPr>
      <dsp:spPr>
        <a:xfrm>
          <a:off x="891052" y="390214"/>
          <a:ext cx="1170645" cy="117064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68" tIns="12700" rIns="912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62489" y="561651"/>
        <a:ext cx="827771" cy="827771"/>
      </dsp:txXfrm>
    </dsp:sp>
    <dsp:sp modelId="{70CC6872-0F36-4064-96AB-598FBB5C75F2}">
      <dsp:nvSpPr>
        <dsp:cNvPr id="0" name=""/>
        <dsp:cNvSpPr/>
      </dsp:nvSpPr>
      <dsp:spPr>
        <a:xfrm>
          <a:off x="0" y="3902078"/>
          <a:ext cx="2952750" cy="72"/>
        </a:xfrm>
        <a:prstGeom prst="rect">
          <a:avLst/>
        </a:prstGeom>
        <a:solidFill>
          <a:schemeClr val="accent5">
            <a:hueOff val="-4045670"/>
            <a:satOff val="0"/>
            <a:lumOff val="6235"/>
            <a:alphaOff val="0"/>
          </a:schemeClr>
        </a:solidFill>
        <a:ln w="12700" cap="flat" cmpd="sng" algn="ctr">
          <a:solidFill>
            <a:schemeClr val="accent5">
              <a:hueOff val="-4045670"/>
              <a:satOff val="0"/>
              <a:lumOff val="6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FE1D0-76DB-4E9E-86B2-BACDD50E9C06}">
      <dsp:nvSpPr>
        <dsp:cNvPr id="0" name=""/>
        <dsp:cNvSpPr/>
      </dsp:nvSpPr>
      <dsp:spPr>
        <a:xfrm>
          <a:off x="3248025" y="0"/>
          <a:ext cx="2952750" cy="3902150"/>
        </a:xfrm>
        <a:prstGeom prst="rect">
          <a:avLst/>
        </a:prstGeom>
        <a:solidFill>
          <a:schemeClr val="accent5">
            <a:tint val="40000"/>
            <a:alpha val="90000"/>
            <a:hueOff val="-10509347"/>
            <a:satOff val="21231"/>
            <a:lumOff val="247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509347"/>
              <a:satOff val="21231"/>
              <a:lumOff val="24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208" tIns="330200" rIns="230208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Critical hyperparameters: number of residual blocks, batch size, VGG feature layer</a:t>
          </a:r>
          <a:endParaRPr lang="en-US" sz="2500" kern="1200" dirty="0"/>
        </a:p>
      </dsp:txBody>
      <dsp:txXfrm>
        <a:off x="3248025" y="1482817"/>
        <a:ext cx="2952750" cy="2341290"/>
      </dsp:txXfrm>
    </dsp:sp>
    <dsp:sp modelId="{EE23548A-0856-479A-8555-958850E7BC19}">
      <dsp:nvSpPr>
        <dsp:cNvPr id="0" name=""/>
        <dsp:cNvSpPr/>
      </dsp:nvSpPr>
      <dsp:spPr>
        <a:xfrm>
          <a:off x="4139077" y="390214"/>
          <a:ext cx="1170645" cy="1170645"/>
        </a:xfrm>
        <a:prstGeom prst="ellipse">
          <a:avLst/>
        </a:prstGeom>
        <a:solidFill>
          <a:schemeClr val="accent5">
            <a:hueOff val="-8091339"/>
            <a:satOff val="0"/>
            <a:lumOff val="12471"/>
            <a:alphaOff val="0"/>
          </a:schemeClr>
        </a:solidFill>
        <a:ln w="12700" cap="flat" cmpd="sng" algn="ctr">
          <a:solidFill>
            <a:schemeClr val="accent5">
              <a:hueOff val="-8091339"/>
              <a:satOff val="0"/>
              <a:lumOff val="12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68" tIns="12700" rIns="912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310514" y="561651"/>
        <a:ext cx="827771" cy="827771"/>
      </dsp:txXfrm>
    </dsp:sp>
    <dsp:sp modelId="{1D99EFA7-6F32-42FA-876D-C99B72FA2D42}">
      <dsp:nvSpPr>
        <dsp:cNvPr id="0" name=""/>
        <dsp:cNvSpPr/>
      </dsp:nvSpPr>
      <dsp:spPr>
        <a:xfrm>
          <a:off x="3248025" y="3902078"/>
          <a:ext cx="2952750" cy="72"/>
        </a:xfrm>
        <a:prstGeom prst="rect">
          <a:avLst/>
        </a:prstGeom>
        <a:solidFill>
          <a:schemeClr val="accent5">
            <a:hueOff val="-12137010"/>
            <a:satOff val="0"/>
            <a:lumOff val="18706"/>
            <a:alphaOff val="0"/>
          </a:schemeClr>
        </a:solidFill>
        <a:ln w="12700" cap="flat" cmpd="sng" algn="ctr">
          <a:solidFill>
            <a:schemeClr val="accent5">
              <a:hueOff val="-12137010"/>
              <a:satOff val="0"/>
              <a:lumOff val="18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0062E-2CF1-416D-ACB5-48BC96367559}">
      <dsp:nvSpPr>
        <dsp:cNvPr id="0" name=""/>
        <dsp:cNvSpPr/>
      </dsp:nvSpPr>
      <dsp:spPr>
        <a:xfrm>
          <a:off x="6496049" y="0"/>
          <a:ext cx="2952750" cy="3902150"/>
        </a:xfrm>
        <a:prstGeom prst="rect">
          <a:avLst/>
        </a:prstGeom>
        <a:solidFill>
          <a:schemeClr val="accent5">
            <a:tint val="40000"/>
            <a:alpha val="90000"/>
            <a:hueOff val="-21018693"/>
            <a:satOff val="42461"/>
            <a:lumOff val="494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018693"/>
              <a:satOff val="42461"/>
              <a:lumOff val="49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208" tIns="330200" rIns="230208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Motivation for ESRGAN: improved texture recovery, fewer artifacts</a:t>
          </a:r>
          <a:endParaRPr lang="en-US" sz="2500" kern="1200"/>
        </a:p>
      </dsp:txBody>
      <dsp:txXfrm>
        <a:off x="6496049" y="1482817"/>
        <a:ext cx="2952750" cy="2341290"/>
      </dsp:txXfrm>
    </dsp:sp>
    <dsp:sp modelId="{8A926760-AA9B-4AC0-87CB-F84903F57C1F}">
      <dsp:nvSpPr>
        <dsp:cNvPr id="0" name=""/>
        <dsp:cNvSpPr/>
      </dsp:nvSpPr>
      <dsp:spPr>
        <a:xfrm>
          <a:off x="7387102" y="390214"/>
          <a:ext cx="1170645" cy="1170645"/>
        </a:xfrm>
        <a:prstGeom prst="ellipse">
          <a:avLst/>
        </a:prstGeom>
        <a:solidFill>
          <a:schemeClr val="accent5">
            <a:hueOff val="-16182678"/>
            <a:satOff val="0"/>
            <a:lumOff val="24942"/>
            <a:alphaOff val="0"/>
          </a:schemeClr>
        </a:solidFill>
        <a:ln w="12700" cap="flat" cmpd="sng" algn="ctr">
          <a:solidFill>
            <a:schemeClr val="accent5">
              <a:hueOff val="-16182678"/>
              <a:satOff val="0"/>
              <a:lumOff val="24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68" tIns="12700" rIns="912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558539" y="561651"/>
        <a:ext cx="827771" cy="827771"/>
      </dsp:txXfrm>
    </dsp:sp>
    <dsp:sp modelId="{7594F54C-121C-48B7-9A3E-250A5EA8289C}">
      <dsp:nvSpPr>
        <dsp:cNvPr id="0" name=""/>
        <dsp:cNvSpPr/>
      </dsp:nvSpPr>
      <dsp:spPr>
        <a:xfrm>
          <a:off x="6496049" y="3902078"/>
          <a:ext cx="2952750" cy="72"/>
        </a:xfrm>
        <a:prstGeom prst="rect">
          <a:avLst/>
        </a:prstGeom>
        <a:solidFill>
          <a:schemeClr val="accent5">
            <a:hueOff val="-20228348"/>
            <a:satOff val="0"/>
            <a:lumOff val="31177"/>
            <a:alphaOff val="0"/>
          </a:schemeClr>
        </a:solidFill>
        <a:ln w="12700" cap="flat" cmpd="sng" algn="ctr">
          <a:solidFill>
            <a:schemeClr val="accent5">
              <a:hueOff val="-20228348"/>
              <a:satOff val="0"/>
              <a:lumOff val="3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881E3-E953-41C2-9C34-7CB5B5BA3107}">
      <dsp:nvSpPr>
        <dsp:cNvPr id="0" name=""/>
        <dsp:cNvSpPr/>
      </dsp:nvSpPr>
      <dsp:spPr>
        <a:xfrm>
          <a:off x="0" y="945627"/>
          <a:ext cx="3103039" cy="197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E28B7-0DBA-454E-81E8-B931A8F64875}">
      <dsp:nvSpPr>
        <dsp:cNvPr id="0" name=""/>
        <dsp:cNvSpPr/>
      </dsp:nvSpPr>
      <dsp:spPr>
        <a:xfrm>
          <a:off x="344782" y="1273171"/>
          <a:ext cx="3103039" cy="197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SRGAN RBs: Easy to train, but less effective at very high scales and for fine textures</a:t>
          </a:r>
          <a:endParaRPr lang="en-US" sz="2000" kern="1200"/>
        </a:p>
      </dsp:txBody>
      <dsp:txXfrm>
        <a:off x="402494" y="1330883"/>
        <a:ext cx="2987615" cy="1855006"/>
      </dsp:txXfrm>
    </dsp:sp>
    <dsp:sp modelId="{9482076C-85D1-4AF0-8226-804D7EE5EE26}">
      <dsp:nvSpPr>
        <dsp:cNvPr id="0" name=""/>
        <dsp:cNvSpPr/>
      </dsp:nvSpPr>
      <dsp:spPr>
        <a:xfrm>
          <a:off x="3792603" y="945627"/>
          <a:ext cx="3103039" cy="197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C9E57-FED0-4C37-B931-C3E9F55EF250}">
      <dsp:nvSpPr>
        <dsp:cNvPr id="0" name=""/>
        <dsp:cNvSpPr/>
      </dsp:nvSpPr>
      <dsp:spPr>
        <a:xfrm>
          <a:off x="4137385" y="1273171"/>
          <a:ext cx="3103039" cy="197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ESRGAN RRDBs: Supports deeper/wider networks, captures more detail, avoids BN-induced artifacts (color shift/instability)</a:t>
          </a:r>
          <a:endParaRPr lang="en-US" sz="2000" kern="1200"/>
        </a:p>
      </dsp:txBody>
      <dsp:txXfrm>
        <a:off x="4195097" y="1330883"/>
        <a:ext cx="2987615" cy="1855006"/>
      </dsp:txXfrm>
    </dsp:sp>
    <dsp:sp modelId="{AA96C3B6-42F0-4683-B9CE-95DE60F09CAB}">
      <dsp:nvSpPr>
        <dsp:cNvPr id="0" name=""/>
        <dsp:cNvSpPr/>
      </dsp:nvSpPr>
      <dsp:spPr>
        <a:xfrm>
          <a:off x="7585207" y="945627"/>
          <a:ext cx="3103039" cy="197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20736-5250-45B2-8E8C-89BEB2791EA7}">
      <dsp:nvSpPr>
        <dsp:cNvPr id="0" name=""/>
        <dsp:cNvSpPr/>
      </dsp:nvSpPr>
      <dsp:spPr>
        <a:xfrm>
          <a:off x="7929989" y="1273171"/>
          <a:ext cx="3103039" cy="197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Why important? </a:t>
          </a:r>
          <a:r>
            <a:rPr lang="en-US" sz="2000" b="0" i="0" kern="1200"/>
            <a:t>These changes directly contribute to ESRGAN outperforming SRGAN on metrics and in visual fidelity for super-resolution tasks.</a:t>
          </a:r>
          <a:endParaRPr lang="en-US" sz="2000" kern="1200"/>
        </a:p>
      </dsp:txBody>
      <dsp:txXfrm>
        <a:off x="7987701" y="1330883"/>
        <a:ext cx="2987615" cy="1855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757000"/>
          </a:xfrm>
          <a:prstGeom prst="rect">
            <a:avLst/>
          </a:prstGeom>
        </p:spPr>
        <p:txBody>
          <a:bodyPr vert="horz" lIns="142262" tIns="71131" rIns="142262" bIns="71131" rtlCol="0"/>
          <a:lstStyle>
            <a:lvl1pPr algn="l">
              <a:defRPr sz="19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9" y="0"/>
            <a:ext cx="4160520" cy="757000"/>
          </a:xfrm>
          <a:prstGeom prst="rect">
            <a:avLst/>
          </a:prstGeom>
        </p:spPr>
        <p:txBody>
          <a:bodyPr vert="horz" lIns="142262" tIns="71131" rIns="142262" bIns="71131" rtlCol="0"/>
          <a:lstStyle>
            <a:lvl1pPr algn="r">
              <a:defRPr sz="1900"/>
            </a:lvl1pPr>
          </a:lstStyle>
          <a:p>
            <a:fld id="{73A44F62-C804-4B61-A5D0-4B6999E7AE21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6225" y="1887538"/>
            <a:ext cx="9048750" cy="509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62" tIns="71131" rIns="142262" bIns="711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7260907"/>
            <a:ext cx="7680960" cy="5940743"/>
          </a:xfrm>
          <a:prstGeom prst="rect">
            <a:avLst/>
          </a:prstGeom>
        </p:spPr>
        <p:txBody>
          <a:bodyPr vert="horz" lIns="142262" tIns="71131" rIns="142262" bIns="711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330603"/>
            <a:ext cx="4160520" cy="756998"/>
          </a:xfrm>
          <a:prstGeom prst="rect">
            <a:avLst/>
          </a:prstGeom>
        </p:spPr>
        <p:txBody>
          <a:bodyPr vert="horz" lIns="142262" tIns="71131" rIns="142262" bIns="71131" rtlCol="0" anchor="b"/>
          <a:lstStyle>
            <a:lvl1pPr algn="l">
              <a:defRPr sz="19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9" y="14330603"/>
            <a:ext cx="4160520" cy="756998"/>
          </a:xfrm>
          <a:prstGeom prst="rect">
            <a:avLst/>
          </a:prstGeom>
        </p:spPr>
        <p:txBody>
          <a:bodyPr vert="horz" lIns="142262" tIns="71131" rIns="142262" bIns="71131" rtlCol="0" anchor="b"/>
          <a:lstStyle>
            <a:lvl1pPr algn="r">
              <a:defRPr sz="1900"/>
            </a:lvl1pPr>
          </a:lstStyle>
          <a:p>
            <a:fld id="{17D8E83B-47F7-46D8-950D-6B3108F112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97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8E83B-47F7-46D8-950D-6B3108F1129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65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8E83B-47F7-46D8-950D-6B3108F11296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59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19F7-90F9-4730-8406-D57A6A932206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1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B63A-D013-42DD-AE92-045FBCD0C28B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1921-14ED-4074-AD83-7545CD942FD5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2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B678-0FDC-4354-AD50-DDFA753871C3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5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1EA5-B1B0-4F45-86DE-A7E999028086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7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90FC-355D-4257-A78E-5784BB0A3515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57BFF-1E0A-42CA-BD2D-9FF78EAA9C74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987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C090-C82F-46FF-B324-854B82CFE986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7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C488-3EAF-4E8E-A0B7-E932812F8FD4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9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15D3-4558-411E-BE50-955A21B5ADF4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9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87260-9828-4201-B508-0748B5257EC9}" type="datetime2">
              <a:rPr lang="en-US" smtClean="0"/>
              <a:t>Wednesday, November 19,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9C82F710-ADF2-4C47-B45E-3BC2A0EDC046}" type="datetime2">
              <a:rPr lang="en-US" smtClean="0"/>
              <a:t>Wednesday, November 19, 2025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8338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../clipboard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529FE-0B26-199A-306D-DC1C9C82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90" b="16571"/>
          <a:stretch>
            <a:fillRect/>
          </a:stretch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53BA2-E5E7-DC16-65B2-20565E28E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en-IN" sz="3600">
                <a:solidFill>
                  <a:schemeClr val="bg1"/>
                </a:solidFill>
              </a:rPr>
              <a:t>GAN: DCGAN, </a:t>
            </a:r>
            <a:r>
              <a:rPr lang="en-IN" sz="3600" err="1">
                <a:solidFill>
                  <a:schemeClr val="bg1"/>
                </a:solidFill>
              </a:rPr>
              <a:t>CycleGAN</a:t>
            </a:r>
            <a:r>
              <a:rPr lang="en-IN" sz="3600">
                <a:solidFill>
                  <a:schemeClr val="bg1"/>
                </a:solidFill>
              </a:rPr>
              <a:t>, SRGAN / ESRGAN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109A5-3B02-7B82-AB7D-A05593230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</a:rPr>
              <a:t>Group 22 and 23</a:t>
            </a:r>
            <a:endParaRPr lang="en-IN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3DD-6386-9A06-890F-075A2237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fkGroteskNeue"/>
              </a:rPr>
              <a:t>Why we can not compute Likelihood 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76F870-A23C-776A-BA5B-84295BE7D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029968"/>
                <a:ext cx="10241280" cy="423367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 algn="l">
                  <a:buNone/>
                </a:pPr>
                <a:r>
                  <a:rPr lang="en-US" sz="3200" b="0" i="0" dirty="0">
                    <a:effectLst/>
                    <a:latin typeface="fkGroteskNeue"/>
                  </a:rPr>
                  <a:t>But this integral has no closed form because:</a:t>
                </a:r>
              </a:p>
              <a:p>
                <a:pPr lvl="1"/>
                <a:r>
                  <a:rPr lang="en-US" sz="3200" b="0" i="1" dirty="0">
                    <a:effectLst/>
                    <a:latin typeface="KaTeX_Math"/>
                  </a:rPr>
                  <a:t>g</a:t>
                </a:r>
                <a:r>
                  <a:rPr lang="en-US" sz="3200" b="0" i="0" dirty="0">
                    <a:effectLst/>
                    <a:latin typeface="fkGroteskNeue"/>
                  </a:rPr>
                  <a:t> is non-linear</a:t>
                </a:r>
              </a:p>
              <a:p>
                <a:pPr lvl="1"/>
                <a:r>
                  <a:rPr lang="en-US" sz="3200" b="0" i="0" dirty="0">
                    <a:effectLst/>
                    <a:latin typeface="fkGroteskNeue"/>
                  </a:rPr>
                  <a:t>Mapping of </a:t>
                </a:r>
                <a:r>
                  <a:rPr lang="en-US" sz="3200" b="0" i="0" dirty="0" err="1">
                    <a:effectLst/>
                    <a:latin typeface="KaTeX_Main"/>
                  </a:rPr>
                  <a:t>z→</a:t>
                </a:r>
                <a:r>
                  <a:rPr lang="en-US" sz="3200" dirty="0" err="1">
                    <a:latin typeface="KaTeX_Main"/>
                  </a:rPr>
                  <a:t>x</a:t>
                </a:r>
                <a:r>
                  <a:rPr lang="en-US" sz="3200" b="0" i="0" dirty="0">
                    <a:effectLst/>
                    <a:latin typeface="fkGroteskNeue"/>
                  </a:rPr>
                  <a:t> is many to one</a:t>
                </a:r>
              </a:p>
              <a:p>
                <a:pPr marL="0" indent="0" algn="l">
                  <a:buNone/>
                </a:pPr>
                <a:r>
                  <a:rPr lang="en-US" sz="3200" b="0" i="0" dirty="0">
                    <a:effectLst/>
                    <a:latin typeface="fkGroteskNeue"/>
                  </a:rPr>
                  <a:t>So, the log likelihood: 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effectLst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∣"/>
                            <m:ctrlPr>
                              <a:rPr lang="en-US" sz="32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sz="3200" b="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200" b="0" i="0" dirty="0">
                    <a:effectLst/>
                    <a:latin typeface="fkGroteskNeue"/>
                  </a:rPr>
                  <a:t>cannot be computed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nary>
                                    <m:naryPr>
                                      <m:chr m:val="∑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d>
                                    </m:sub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p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</m:nary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b="0" i="0" dirty="0">
                  <a:effectLst/>
                  <a:latin typeface="fkGroteskNeue"/>
                </a:endParaRPr>
              </a:p>
              <a:p>
                <a:pPr marL="0" indent="0" algn="l">
                  <a:buNone/>
                </a:pPr>
                <a:r>
                  <a:rPr lang="en-US" sz="3200" b="0" i="0" dirty="0">
                    <a:effectLst/>
                    <a:latin typeface="fkGroteskNeue"/>
                  </a:rPr>
                  <a:t>cannot be optimized.</a:t>
                </a:r>
              </a:p>
              <a:p>
                <a:pPr marL="0" indent="0" algn="l">
                  <a:buNone/>
                </a:pPr>
                <a:r>
                  <a:rPr lang="en-US" sz="3200" b="0" i="0" dirty="0">
                    <a:effectLst/>
                    <a:latin typeface="fkGroteskNeue"/>
                  </a:rPr>
                  <a:t>So, we need a new way to train the generator. </a:t>
                </a:r>
              </a:p>
              <a:p>
                <a:pPr marL="0" indent="0" algn="l">
                  <a:buNone/>
                </a:pPr>
                <a:r>
                  <a:rPr lang="en-US" sz="3200" b="0" i="0" dirty="0">
                    <a:effectLst/>
                    <a:latin typeface="fkGroteskNeue"/>
                  </a:rPr>
                  <a:t>The solution for it is </a:t>
                </a:r>
                <a:r>
                  <a:rPr lang="en-US" sz="3200" b="1" i="0" dirty="0">
                    <a:effectLst/>
                    <a:latin typeface="fkGroteskNeue"/>
                  </a:rPr>
                  <a:t>GAN</a:t>
                </a:r>
                <a:r>
                  <a:rPr lang="en-US" sz="3200" b="0" i="0" dirty="0">
                    <a:effectLst/>
                    <a:latin typeface="fkGroteskNeue"/>
                  </a:rPr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76F870-A23C-776A-BA5B-84295BE7D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029968"/>
                <a:ext cx="10241280" cy="4233672"/>
              </a:xfrm>
              <a:blipFill>
                <a:blip r:embed="rId2"/>
                <a:stretch>
                  <a:fillRect l="-1488" t="-18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26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5786B-9777-FBED-035F-03B49F90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IN" b="0" i="0" dirty="0">
                <a:effectLst/>
                <a:latin typeface="fkGroteskNeue"/>
              </a:rPr>
              <a:t>GAN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4464-0EFB-056D-B54A-622CA727C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5635"/>
            <a:ext cx="10515599" cy="35839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fkGroteskNeue"/>
              </a:rPr>
              <a:t>The idea of GAN is to introduce a second discriminator network which is trained jointly with generator network and which provides a training signal to update the weights of the generator.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fkGroteskNeue"/>
              </a:rPr>
              <a:t>The discriminator's job: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fkGroteskNeue"/>
              </a:rPr>
              <a:t>Input: a sample </a:t>
            </a:r>
            <a:r>
              <a:rPr lang="en-US" sz="1800" b="0" i="0" dirty="0">
                <a:effectLst/>
                <a:latin typeface="KaTeX_Main"/>
              </a:rPr>
              <a:t>x</a:t>
            </a:r>
            <a:r>
              <a:rPr lang="en-US" sz="1800" b="0" i="0" dirty="0">
                <a:effectLst/>
                <a:latin typeface="fkGroteskNeue"/>
              </a:rPr>
              <a:t>.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fkGroteskNeue"/>
              </a:rPr>
              <a:t>Output: probability that </a:t>
            </a:r>
            <a:r>
              <a:rPr lang="en-US" sz="1800" b="0" i="1" dirty="0">
                <a:effectLst/>
                <a:latin typeface="KaTeX_Math"/>
              </a:rPr>
              <a:t>x</a:t>
            </a:r>
            <a:r>
              <a:rPr lang="en-US" sz="1800" b="0" i="0" dirty="0">
                <a:effectLst/>
                <a:latin typeface="fkGroteskNeue"/>
              </a:rPr>
              <a:t> is real or </a:t>
            </a:r>
            <a:r>
              <a:rPr lang="en-US" sz="1800" b="0" i="1" dirty="0">
                <a:effectLst/>
                <a:latin typeface="KaTeX_Math"/>
              </a:rPr>
              <a:t>x</a:t>
            </a:r>
            <a:r>
              <a:rPr lang="en-US" sz="1800" b="0" i="0" dirty="0">
                <a:effectLst/>
                <a:latin typeface="fkGroteskNeue"/>
              </a:rPr>
              <a:t> is fake.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fkGroteskNeue"/>
              </a:rPr>
              <a:t>Real </a:t>
            </a:r>
            <a:r>
              <a:rPr lang="en-US" sz="1800" b="0" i="0" dirty="0">
                <a:effectLst/>
                <a:latin typeface="KaTeX_Main"/>
              </a:rPr>
              <a:t>→</a:t>
            </a:r>
            <a:r>
              <a:rPr lang="en-US" sz="1800" b="0" i="0" dirty="0">
                <a:effectLst/>
                <a:latin typeface="fkGroteskNeue"/>
              </a:rPr>
              <a:t> label = 1</a:t>
            </a:r>
            <a:br>
              <a:rPr lang="en-US" sz="1800" b="0" i="0" dirty="0">
                <a:effectLst/>
                <a:latin typeface="fkGroteskNeue"/>
              </a:rPr>
            </a:br>
            <a:r>
              <a:rPr lang="en-US" sz="1800" b="0" i="0" dirty="0">
                <a:effectLst/>
                <a:latin typeface="fkGroteskNeue"/>
              </a:rPr>
              <a:t>Fake </a:t>
            </a:r>
            <a:r>
              <a:rPr lang="en-US" sz="1800" b="0" i="0" dirty="0">
                <a:effectLst/>
                <a:latin typeface="KaTeX_Main"/>
              </a:rPr>
              <a:t>→</a:t>
            </a:r>
            <a:r>
              <a:rPr lang="en-US" sz="1800" b="0" i="0" dirty="0">
                <a:effectLst/>
                <a:latin typeface="fkGroteskNeue"/>
              </a:rPr>
              <a:t> label = 0</a:t>
            </a:r>
            <a:br>
              <a:rPr lang="en-US" sz="1800" b="0" i="0" dirty="0">
                <a:effectLst/>
                <a:latin typeface="fkGroteskNeue"/>
              </a:rPr>
            </a:br>
            <a:r>
              <a:rPr lang="en-US" sz="1800" b="0" i="0" dirty="0">
                <a:effectLst/>
                <a:latin typeface="fkGroteskNeue"/>
              </a:rPr>
              <a:t>This part is supervised and BCE is used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5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132FCB-B5B4-417C-9E11-9813E110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614F1-58A8-4F51-BE9E-460C2D12B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88577" y="1839884"/>
            <a:ext cx="8203421" cy="5017687"/>
          </a:xfrm>
          <a:prstGeom prst="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accent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49972-ABE9-4305-8999-ABC76BCA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0">
                <a:schemeClr val="accent5">
                  <a:alpha val="3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different people&#10;&#10;Description automatically generated">
            <a:extLst>
              <a:ext uri="{FF2B5EF4-FFF2-40B4-BE49-F238E27FC236}">
                <a16:creationId xmlns:a16="http://schemas.microsoft.com/office/drawing/2014/main" id="{19866C09-B52B-DDA1-90D3-B43EBB72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1896" b="-1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79167-DD31-2A96-71D6-CD03F3776375}"/>
              </a:ext>
            </a:extLst>
          </p:cNvPr>
          <p:cNvSpPr txBox="1"/>
          <p:nvPr/>
        </p:nvSpPr>
        <p:spPr>
          <a:xfrm>
            <a:off x="6644639" y="6444519"/>
            <a:ext cx="50901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Deep Learning : Foundations and Concepts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60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5396F-20B6-F7E8-9334-888978D6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0" i="0">
                <a:solidFill>
                  <a:schemeClr val="bg1"/>
                </a:solidFill>
                <a:effectLst/>
                <a:latin typeface="fkGroteskNeue"/>
              </a:rPr>
              <a:t>GAN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07C29B-A883-68C3-ED80-ECCE123E8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54726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b="0" i="0" dirty="0">
                    <a:effectLst/>
                    <a:latin typeface="fkGroteskNeue"/>
                  </a:rPr>
                  <a:t>So, we define binary target variable </a:t>
                </a:r>
                <a:r>
                  <a:rPr lang="en-US" sz="2800" b="0" i="1" dirty="0">
                    <a:effectLst/>
                    <a:latin typeface="KaTeX_Math"/>
                  </a:rPr>
                  <a:t>t</a:t>
                </a:r>
                <a:r>
                  <a:rPr lang="en-US" sz="2800" b="0" i="0" dirty="0">
                    <a:effectLst/>
                    <a:latin typeface="fkGroteskNeue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800" b="0" i="0" dirty="0">
                    <a:effectLst/>
                    <a:latin typeface="fkGroteskNeue"/>
                  </a:rPr>
                  <a:t>t = {  1,   if x is real</a:t>
                </a:r>
              </a:p>
              <a:p>
                <a:pPr marL="0" indent="0">
                  <a:buNone/>
                </a:pPr>
                <a:r>
                  <a:rPr lang="en-US" sz="2800" b="0" i="0" dirty="0">
                    <a:effectLst/>
                    <a:latin typeface="fkGroteskNeue"/>
                  </a:rPr>
                  <a:t>         0,   if x is fake  }</a:t>
                </a:r>
              </a:p>
              <a:p>
                <a:pPr marL="0" indent="0">
                  <a:buNone/>
                </a:pPr>
                <a:r>
                  <a:rPr lang="en-US" sz="2800" b="0" i="0" dirty="0">
                    <a:effectLst/>
                    <a:latin typeface="fkGroteskNeue"/>
                  </a:rPr>
                  <a:t>Output of discriminator will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=1∣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0" dirty="0">
                  <a:effectLst/>
                  <a:latin typeface="KaTeX_Main"/>
                </a:endParaRPr>
              </a:p>
              <a:p>
                <a:pPr marL="0" indent="0">
                  <a:buNone/>
                </a:pPr>
                <a:r>
                  <a:rPr lang="en-US" sz="2800" b="0" i="0" dirty="0">
                    <a:effectLst/>
                    <a:latin typeface="fkGroteskNeue"/>
                  </a:rPr>
                  <a:t>where </a:t>
                </a:r>
                <a:r>
                  <a:rPr lang="en-US" sz="2800" b="0" i="1" dirty="0">
                    <a:effectLst/>
                    <a:latin typeface="KaTeX_Math"/>
                  </a:rPr>
                  <a:t>ϕ</a:t>
                </a:r>
                <a:r>
                  <a:rPr lang="en-US" sz="2800" b="0" i="0" dirty="0">
                    <a:effectLst/>
                    <a:latin typeface="fkGroteskNeue"/>
                  </a:rPr>
                  <a:t> is parameters of discriminator network,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)=[0,1],</m:t>
                      </m:r>
                    </m:oMath>
                  </m:oMathPara>
                </a14:m>
                <a:endParaRPr lang="en-US" sz="28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:r>
                  <a:rPr lang="en-US" sz="2800" b="0" i="0" dirty="0">
                    <a:effectLst/>
                    <a:latin typeface="fkGroteskNeue"/>
                  </a:rPr>
                  <a:t>and sigmoid activation is used.</a:t>
                </a:r>
              </a:p>
              <a:p>
                <a:pPr marL="0" indent="0">
                  <a:buNone/>
                </a:pPr>
                <a:endParaRPr lang="en-US" sz="28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07C29B-A883-68C3-ED80-ECCE123E8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5472682"/>
              </a:xfrm>
              <a:blipFill>
                <a:blip r:embed="rId2"/>
                <a:stretch>
                  <a:fillRect l="-3499" t="-10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61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132FCB-B5B4-417C-9E11-9813E110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614F1-58A8-4F51-BE9E-460C2D12B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88577" y="1839884"/>
            <a:ext cx="8203421" cy="5017687"/>
          </a:xfrm>
          <a:prstGeom prst="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accent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49972-ABE9-4305-8999-ABC76BCA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0">
                <a:schemeClr val="accent5">
                  <a:alpha val="3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at&#10;&#10;Description automatically generated">
            <a:extLst>
              <a:ext uri="{FF2B5EF4-FFF2-40B4-BE49-F238E27FC236}">
                <a16:creationId xmlns:a16="http://schemas.microsoft.com/office/drawing/2014/main" id="{2841290F-7AA8-4508-20BB-F1AEC4A79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303"/>
          <a:stretch>
            <a:fillRect/>
          </a:stretch>
        </p:blipFill>
        <p:spPr>
          <a:xfrm>
            <a:off x="457200" y="685585"/>
            <a:ext cx="112776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885B7-FBD5-A437-B27B-6708A42EEC08}"/>
              </a:ext>
            </a:extLst>
          </p:cNvPr>
          <p:cNvSpPr txBox="1"/>
          <p:nvPr/>
        </p:nvSpPr>
        <p:spPr>
          <a:xfrm>
            <a:off x="6579325" y="6303574"/>
            <a:ext cx="50901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Deep Learning : Foundations and Concepts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42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8E75-A54F-8C87-756A-0B626A3D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Function(cont.)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52BFD-6B5D-6985-988F-A1729044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4605" y="4370053"/>
            <a:ext cx="6630325" cy="743054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8B9F-448E-4094-849E-706A86234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600" b="0" i="0" dirty="0">
                <a:effectLst/>
                <a:latin typeface="fkGroteskNeue"/>
              </a:rPr>
              <a:t>Since for real data ⇒ </a:t>
            </a:r>
            <a:r>
              <a:rPr lang="en-US" sz="3600" b="0" i="1" dirty="0">
                <a:effectLst/>
                <a:latin typeface="KaTeX_Math"/>
              </a:rPr>
              <a:t>t</a:t>
            </a:r>
            <a:r>
              <a:rPr lang="en-US" sz="3600" b="0" i="0" dirty="0">
                <a:effectLst/>
                <a:latin typeface="KaTeX_Main"/>
              </a:rPr>
              <a:t>=1</a:t>
            </a:r>
            <a:br>
              <a:rPr lang="en-US" sz="3600" b="0" i="0" dirty="0">
                <a:effectLst/>
                <a:latin typeface="fkGroteskNeue"/>
              </a:rPr>
            </a:br>
            <a:r>
              <a:rPr lang="en-US" sz="3600" b="0" i="0" dirty="0">
                <a:effectLst/>
                <a:latin typeface="fkGroteskNeue"/>
              </a:rPr>
              <a:t>and fake data ⇒ </a:t>
            </a:r>
            <a:r>
              <a:rPr lang="en-US" sz="3600" b="0" i="1" dirty="0">
                <a:effectLst/>
                <a:latin typeface="KaTeX_Math"/>
              </a:rPr>
              <a:t>t</a:t>
            </a:r>
            <a:r>
              <a:rPr lang="en-US" sz="3600" b="0" i="0" dirty="0">
                <a:effectLst/>
                <a:latin typeface="KaTeX_Main"/>
              </a:rPr>
              <a:t>=0</a:t>
            </a:r>
            <a:endParaRPr lang="en-US" sz="3600" b="0" i="0" dirty="0">
              <a:effectLst/>
              <a:latin typeface="fkGroteskNeue"/>
            </a:endParaRPr>
          </a:p>
          <a:p>
            <a:pPr algn="l"/>
            <a:r>
              <a:rPr lang="en-US" sz="3600" b="0" i="0" dirty="0">
                <a:effectLst/>
                <a:latin typeface="fkGroteskNeue"/>
              </a:rPr>
              <a:t>Loss becomes:</a:t>
            </a:r>
          </a:p>
          <a:p>
            <a:pPr marL="0" indent="0" algn="l">
              <a:buNone/>
            </a:pPr>
            <a:endParaRPr lang="en-US" b="0" i="0" dirty="0">
              <a:effectLst/>
              <a:latin typeface="fkGrotesk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31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C9C60-58D1-B7F3-B405-52ABDEB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Loss Function(cont.)</a:t>
            </a:r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06DF-AE90-C612-82AA-A08BE207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5482934"/>
          </a:xfrm>
        </p:spPr>
        <p:txBody>
          <a:bodyPr>
            <a:normAutofit/>
          </a:bodyPr>
          <a:lstStyle/>
          <a:p>
            <a:r>
              <a:rPr lang="en-US" sz="3300" b="0" i="0" dirty="0">
                <a:effectLst/>
                <a:latin typeface="fkGroteskNeue"/>
              </a:rPr>
              <a:t>First term: </a:t>
            </a:r>
            <a:r>
              <a:rPr lang="en-US" sz="3300" b="0" i="1" dirty="0">
                <a:effectLst/>
                <a:latin typeface="fkGroteskNeue"/>
              </a:rPr>
              <a:t>Encourage discriminator to output 1 for real data</a:t>
            </a:r>
          </a:p>
          <a:p>
            <a:r>
              <a:rPr lang="en-US" sz="3300" b="0" i="0" dirty="0">
                <a:effectLst/>
                <a:latin typeface="fkGroteskNeue"/>
              </a:rPr>
              <a:t>Second term: </a:t>
            </a:r>
            <a:r>
              <a:rPr lang="en-US" sz="3300" b="0" i="1" dirty="0">
                <a:effectLst/>
                <a:latin typeface="fkGroteskNeue"/>
              </a:rPr>
              <a:t>Encourage discriminator to output 0 for fake data</a:t>
            </a:r>
          </a:p>
          <a:p>
            <a:endParaRPr lang="en-US" sz="3300" b="0" i="0" dirty="0">
              <a:effectLst/>
              <a:latin typeface="fkGroteskNeue"/>
            </a:endParaRP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9108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54139-4F84-CCAC-DE4D-3C040F42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Loss Function(cont.)</a:t>
            </a:r>
            <a:endParaRPr lang="en-IN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A8D2-0FFE-CAA5-F7A7-063537323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br>
                  <a:rPr lang="en-IN" sz="2800" dirty="0"/>
                </a:br>
                <a:r>
                  <a:rPr lang="en-IN" sz="2800" dirty="0">
                    <a:effectLst/>
                  </a:rPr>
                  <a:t>So, discriminator wants to minimize the error:</a:t>
                </a:r>
                <a:br>
                  <a:rPr lang="en-IN" sz="2800" dirty="0"/>
                </a:br>
                <a:r>
                  <a:rPr lang="en-IN" sz="2800" dirty="0">
                    <a:effectLst/>
                  </a:rPr>
                  <a:t>  </a:t>
                </a:r>
                <a14:m>
                  <m:oMath xmlns:m="http://schemas.openxmlformats.org/officeDocument/2006/math">
                    <m:r>
                      <a:rPr lang="el-GR" sz="2800" i="1">
                        <a:effectLst/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sz="2800" i="1">
                        <a:effectLst/>
                        <a:latin typeface="Cambria Math" panose="02040503050406030204" pitchFamily="18" charset="0"/>
                      </a:rPr>
                      <m:t>∗=</m:t>
                    </m:r>
                    <m:r>
                      <m:rPr>
                        <m:sty m:val="p"/>
                      </m:rPr>
                      <a:rPr lang="en-IN" sz="2800" i="0">
                        <a:effectLst/>
                        <a:latin typeface="Cambria Math" panose="02040503050406030204" pitchFamily="18" charset="0"/>
                      </a:rPr>
                      <m:t>arg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⁡</m:t>
                    </m:r>
                    <m:limLow>
                      <m:limLow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sz="2800" i="0">
                            <a:effectLst/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l-GR" sz="2800" i="1">
                            <a:effectLst/>
                            <a:latin typeface="Cambria Math" panose="02040503050406030204" pitchFamily="18" charset="0"/>
                          </a:rPr>
                          <m:t>𝜑</m:t>
                        </m:r>
                      </m:lim>
                    </m:limLow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2800" i="1">
                        <a:effectLst/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sz="2800" i="1">
                        <a:effectLst/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br>
                  <a:rPr lang="el-GR" sz="2800" dirty="0"/>
                </a:br>
                <a:r>
                  <a:rPr lang="en-IN" sz="2800" dirty="0">
                    <a:effectLst/>
                  </a:rPr>
                  <a:t>Generator wants to fool the discriminator:</a:t>
                </a:r>
                <a:br>
                  <a:rPr lang="en-IN" sz="2800" dirty="0"/>
                </a:br>
                <a:r>
                  <a:rPr lang="en-IN" sz="2800" dirty="0">
                    <a:effectLst/>
                  </a:rPr>
                  <a:t>  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effectLst/>
                        <a:latin typeface="Cambria Math" panose="02040503050406030204" pitchFamily="18" charset="0"/>
                      </a:rPr>
                      <m:t>d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𝑓𝑎𝑘𝑒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)=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))=1</m:t>
                    </m:r>
                  </m:oMath>
                </a14:m>
                <a:br>
                  <a:rPr lang="en-IN" sz="2800" dirty="0"/>
                </a:br>
                <a:r>
                  <a:rPr lang="en-IN" sz="2800" dirty="0">
                    <a:effectLst/>
                  </a:rPr>
                  <a:t>So, generator wants to maximize error:</a:t>
                </a:r>
                <a:br>
                  <a:rPr lang="en-IN" sz="2800" dirty="0"/>
                </a:br>
                <a:r>
                  <a:rPr lang="en-IN" sz="2800" dirty="0">
                    <a:effectLst/>
                  </a:rPr>
                  <a:t>  </a:t>
                </a:r>
                <a14:m>
                  <m:oMath xmlns:m="http://schemas.openxmlformats.org/officeDocument/2006/math"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∗=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2800" i="1">
                        <a:effectLst/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sz="2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A8D2-0FFE-CAA5-F7A7-063537323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34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81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D133-83AD-B46C-71A4-144F6B42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Loss Function(cont.)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236B9-D5DC-4D6F-DB10-6691B6EEBB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Together they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l-G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IN" b="0" i="1" dirty="0" err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dirty="0" err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dirty="0" err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IN" b="0" i="1" dirty="0" err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IN" b="0" i="0" dirty="0">
                    <a:effectLst/>
                    <a:latin typeface="fkGroteskNeue"/>
                  </a:rPr>
                  <a:t>So, the discriminator update: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dirty="0" smtClean="0">
                          <a:effectLst/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0" dirty="0" smtClean="0">
                              <a:effectLst/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b="0" i="1" dirty="0" smtClean="0">
                              <a:effectLst/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b="0" i="1" dirty="0" smtClean="0">
                              <a:effectLst/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b="0" i="0" dirty="0">
                  <a:effectLst/>
                  <a:latin typeface="KaTeX_Main"/>
                </a:endParaRPr>
              </a:p>
              <a:p>
                <a:pPr marL="0" indent="0" algn="l">
                  <a:buNone/>
                </a:pPr>
                <a:r>
                  <a:rPr lang="en-IN" b="0" i="0" dirty="0">
                    <a:effectLst/>
                    <a:latin typeface="fkGroteskNeue"/>
                  </a:rPr>
                  <a:t>and generator update: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dirty="0" smtClean="0">
                          <a:effectLst/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0" dirty="0" smtClean="0">
                              <a:effectLst/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IN" b="0" i="1" dirty="0" err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dirty="0" err="1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dirty="0" err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effectLst/>
                  <a:latin typeface="KaTeX_Main"/>
                </a:endParaRPr>
              </a:p>
              <a:p>
                <a:pPr marL="0" indent="0" algn="l">
                  <a:buNone/>
                </a:pPr>
                <a:r>
                  <a:rPr lang="en-IN" b="0" i="0" dirty="0">
                    <a:effectLst/>
                    <a:latin typeface="fkGroteskNeue"/>
                  </a:rPr>
                  <a:t>where,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dirty="0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0" i="1" dirty="0" smtClean="0">
                        <a:effectLst/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b="0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b="0" i="0" dirty="0">
                    <a:effectLst/>
                    <a:latin typeface="fkGroteskNeue"/>
                  </a:rPr>
                  <a:t>denotes the error defined for data point </a:t>
                </a:r>
                <a:r>
                  <a:rPr lang="en-IN" b="0" i="1" dirty="0">
                    <a:effectLst/>
                    <a:latin typeface="KaTeX_Math"/>
                  </a:rPr>
                  <a:t>n</a:t>
                </a:r>
                <a:r>
                  <a:rPr lang="en-IN" b="0" i="0" dirty="0">
                    <a:effectLst/>
                    <a:latin typeface="fkGroteskNeue"/>
                  </a:rPr>
                  <a:t> (a mini batch of data points)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236B9-D5DC-4D6F-DB10-6691B6EEB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03" b="-3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716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6B0B-BB41-D841-D2F9-62F52B7AC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2800" dirty="0"/>
              <a:t>Gan Training</a:t>
            </a:r>
            <a:endParaRPr lang="en-IN" sz="2800" dirty="0"/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CC2C7622-9A8B-D0C8-4BB5-1C21D70C3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0" r="7541" b="1"/>
          <a:stretch>
            <a:fillRect/>
          </a:stretch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CFD5B-F213-C79B-4063-BDFCA508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301" y="4490647"/>
            <a:ext cx="6565641" cy="1559279"/>
          </a:xfrm>
        </p:spPr>
        <p:txBody>
          <a:bodyPr>
            <a:noAutofit/>
          </a:bodyPr>
          <a:lstStyle/>
          <a:p>
            <a:r>
              <a:rPr lang="en-US" sz="1800" dirty="0"/>
              <a:t>Gan does not minimize a simple error function like regression or classification, instead the training is min-max game between generator and discriminator</a:t>
            </a:r>
          </a:p>
          <a:p>
            <a:r>
              <a:rPr lang="en-IN" sz="1800" b="0" i="0" dirty="0">
                <a:effectLst/>
                <a:latin typeface="fkGroteskNeue"/>
              </a:rPr>
              <a:t>Generator tries to fool the discriminator, and discriminator tries to detect fake samples.</a:t>
            </a:r>
          </a:p>
          <a:p>
            <a:endParaRPr lang="en-IN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9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1A958-48AE-08D8-48D9-D6DC05A0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b="0" dirty="0">
                <a:solidFill>
                  <a:schemeClr val="bg1"/>
                </a:solidFill>
                <a:ea typeface="+mj-lt"/>
                <a:cs typeface="+mj-lt"/>
              </a:rPr>
              <a:t>Generative Models</a:t>
            </a:r>
            <a:endParaRPr lang="en-US" sz="3200" dirty="0">
              <a:solidFill>
                <a:schemeClr val="bg1"/>
              </a:solidFill>
            </a:endParaRPr>
          </a:p>
          <a:p>
            <a:pPr algn="r"/>
            <a:endParaRPr 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791E7B-5033-A822-4A7E-73B972A301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5441" y="653225"/>
                <a:ext cx="6757416" cy="5659597"/>
              </a:xfrm>
            </p:spPr>
            <p:txBody>
              <a:bodyPr vert="horz" lIns="0" tIns="0" rIns="0" bIns="0" rtlCol="0">
                <a:normAutofit/>
              </a:bodyPr>
              <a:lstStyle/>
              <a:p>
                <a:r>
                  <a:rPr lang="en-US" dirty="0">
                    <a:ea typeface="+mn-lt"/>
                    <a:cs typeface="+mn-lt"/>
                  </a:rPr>
                  <a:t>Generative models use ML algorithms to learn distribution from a set of  training data and then generates new examples from that distribution. </a:t>
                </a:r>
              </a:p>
              <a:p>
                <a:r>
                  <a:rPr lang="en-US" dirty="0">
                    <a:ea typeface="+mn-lt"/>
                    <a:cs typeface="+mn-lt"/>
                  </a:rPr>
                  <a:t>For example, a Generative model might be trained on animal image data and then use it to generate animal images. </a:t>
                </a:r>
              </a:p>
              <a:p>
                <a:r>
                  <a:rPr lang="en-US" dirty="0">
                    <a:ea typeface="+mn-lt"/>
                    <a:cs typeface="+mn-lt"/>
                  </a:rPr>
                  <a:t>Supervised generative models learn the joint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+mn-lt"/>
                    <a:cs typeface="+mn-lt"/>
                  </a:rPr>
                  <a:t> 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0" dirty="0">
                    <a:latin typeface="+mj-lt"/>
                    <a:ea typeface="+mn-lt"/>
                    <a:cs typeface="+mn-lt"/>
                  </a:rPr>
                  <a:t> for a dataset D =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nn-NO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{</m:t>
                    </m:r>
                    <m:d>
                      <m:dPr>
                        <m:ctrlP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  <m: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 </m:t>
                        </m:r>
                        <m:sSub>
                          <m:sSubPr>
                            <m:ctrlP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}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dPr>
                          <m:e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=1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dPr>
                          <m:e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endParaRPr lang="en-US" b="0" i="0" dirty="0">
                  <a:latin typeface="+mj-lt"/>
                  <a:ea typeface="+mn-lt"/>
                  <a:cs typeface="+mn-lt"/>
                </a:endParaRPr>
              </a:p>
              <a:p>
                <a:r>
                  <a:rPr lang="nn-NO" dirty="0">
                    <a:latin typeface="+mj-lt"/>
                    <a:ea typeface="+mn-lt"/>
                    <a:cs typeface="+mn-lt"/>
                  </a:rPr>
                  <a:t>For, Unsupervised generative models  </a:t>
                </a:r>
                <a14:m>
                  <m:oMath xmlns:m="http://schemas.openxmlformats.org/officeDocument/2006/math">
                    <m:r>
                      <a:rPr lang="nn-NO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𝐷</m:t>
                    </m:r>
                    <m:r>
                      <a:rPr lang="nn-NO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= </m:t>
                    </m:r>
                    <m:r>
                      <m:rPr>
                        <m:lit/>
                      </m:rPr>
                      <a:rPr lang="nn-NO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{</m:t>
                    </m:r>
                    <m:r>
                      <a:rPr lang="nn-NO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sSub>
                      <m:sSubPr>
                        <m:ctrlP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e>
                      <m:sub>
                        <m: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nn-NO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}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dPr>
                          <m:e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=1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dPr>
                          <m:e>
                            <m:r>
                              <a:rPr lang="nn-NO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endParaRPr lang="nn-NO" dirty="0">
                  <a:latin typeface="+mj-lt"/>
                  <a:ea typeface="+mn-lt"/>
                  <a:cs typeface="+mn-lt"/>
                </a:endParaRPr>
              </a:p>
              <a:p>
                <a:endParaRPr lang="nn-NO" sz="1800" dirty="0">
                  <a:latin typeface="+mj-lt"/>
                  <a:ea typeface="+mn-lt"/>
                  <a:cs typeface="+mn-lt"/>
                </a:endParaRPr>
              </a:p>
              <a:p>
                <a:endParaRPr lang="en-US" sz="1800" dirty="0"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D791E7B-5033-A822-4A7E-73B972A301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5441" y="653225"/>
                <a:ext cx="6757416" cy="5659597"/>
              </a:xfrm>
              <a:blipFill>
                <a:blip r:embed="rId2"/>
                <a:stretch>
                  <a:fillRect l="-2525" t="-8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2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93C87-C53C-07B3-6D38-759C5BC8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Gan Training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952D4-8B99-6F11-48E8-1B007CCFF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1"/>
                <a:ext cx="6273972" cy="54090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IN" sz="3200" b="0" i="0" dirty="0">
                    <a:effectLst/>
                    <a:latin typeface="fkGroteskNeue"/>
                  </a:rPr>
                  <a:t>Mode collapse: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200" b="0" i="1">
                              <a:effectLst/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) ⇒ 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IN" sz="32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) ⇒ 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𝑔𝑒𝑛𝑒𝑟𝑎𝑡𝑜𝑟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0" i="1">
                          <a:effectLst/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IN" sz="3200" b="0" i="0" dirty="0">
                  <a:effectLst/>
                  <a:latin typeface="fkGroteskNeue"/>
                </a:endParaRPr>
              </a:p>
              <a:p>
                <a:r>
                  <a:rPr lang="en-IN" sz="3200" b="0" i="0" dirty="0">
                    <a:effectLst/>
                    <a:latin typeface="fkGroteskNeue"/>
                  </a:rPr>
                  <a:t>The generator </a:t>
                </a:r>
                <a14:m>
                  <m:oMath xmlns:m="http://schemas.openxmlformats.org/officeDocument/2006/math"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maps many z-values to a small set of output x.</a:t>
                </a:r>
              </a:p>
              <a:p>
                <a:r>
                  <a:rPr lang="en-IN" sz="3200" b="0" i="0" dirty="0">
                    <a:effectLst/>
                    <a:latin typeface="fkGroteskNeue"/>
                  </a:rPr>
                  <a:t>Formally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becomes contracted on a small subset of the support of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  <m:t>𝑑𝑎𝑡𝑎</m:t>
                        </m:r>
                        <m:d>
                          <m:dPr>
                            <m:ctrlPr>
                              <a:rPr lang="en-IN" sz="32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. </a:t>
                </a:r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952D4-8B99-6F11-48E8-1B007CCFF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1"/>
                <a:ext cx="6273972" cy="5409043"/>
              </a:xfrm>
              <a:blipFill>
                <a:blip r:embed="rId2"/>
                <a:stretch>
                  <a:fillRect l="-3499" t="-1578" r="-48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29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E41A5-EE41-060F-75D8-B8B5767F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Gan Training(Cont.)</a:t>
            </a:r>
            <a:endParaRPr lang="en-IN" sz="1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DE9F2-8439-C7B2-B738-D0D6C1ED9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/>
              </a:bodyPr>
              <a:lstStyle/>
              <a:p>
                <a:r>
                  <a:rPr lang="en-IN" sz="1800" b="0" i="0" dirty="0">
                    <a:effectLst/>
                    <a:latin typeface="fkGroteskNeue"/>
                  </a:rPr>
                  <a:t>Empirically,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b="0" i="0" dirty="0">
                    <a:effectLst/>
                    <a:latin typeface="fkGroteskNeue"/>
                  </a:rPr>
                  <a:t>produces identical or near identical </a:t>
                </a:r>
                <a14:m>
                  <m:oMath xmlns:m="http://schemas.openxmlformats.org/officeDocument/2006/math"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IN" sz="1800" b="0" i="0" dirty="0">
                  <a:effectLst/>
                  <a:latin typeface="fkGroteskNeue"/>
                </a:endParaRPr>
              </a:p>
              <a:p>
                <a:r>
                  <a:rPr lang="en-IN" sz="1800" b="0" i="0" dirty="0">
                    <a:effectLst/>
                    <a:latin typeface="fkGroteskNeue"/>
                  </a:rPr>
                  <a:t>So, the discriminator eventually may give these outputs </a:t>
                </a:r>
                <a14:m>
                  <m:oMath xmlns:m="http://schemas.openxmlformats.org/officeDocument/2006/math"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IN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1800" b="0" i="1">
                            <a:effectLst/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l-GR" sz="1800" b="0" i="1">
                        <a:effectLst/>
                        <a:latin typeface="Cambria Math" panose="02040503050406030204" pitchFamily="18" charset="0"/>
                      </a:rPr>
                      <m:t>≈0.5</m:t>
                    </m:r>
                  </m:oMath>
                </a14:m>
                <a:endParaRPr lang="en-US" sz="1800" b="0" i="1" dirty="0">
                  <a:effectLst/>
                  <a:latin typeface="KaTeX_Math"/>
                </a:endParaRPr>
              </a:p>
              <a:p>
                <a:r>
                  <a:rPr lang="en-US" sz="1800" i="1" dirty="0">
                    <a:latin typeface="KaTeX_Math"/>
                  </a:rPr>
                  <a:t>Or, fails to detect missing modes.</a:t>
                </a:r>
              </a:p>
              <a:p>
                <a:r>
                  <a:rPr lang="en-IN" sz="1800" b="0" i="0" dirty="0">
                    <a:effectLst/>
                    <a:latin typeface="fkGroteskNeue"/>
                  </a:rPr>
                  <a:t>The optimal discriminator</a:t>
                </a:r>
                <a:r>
                  <a:rPr lang="en-US" sz="1800" b="0" i="1" dirty="0">
                    <a:effectLst/>
                    <a:latin typeface="KaTeX_Math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0" i="1" dirty="0">
                  <a:effectLst/>
                  <a:latin typeface="KaTeX_Math"/>
                </a:endParaRPr>
              </a:p>
              <a:p>
                <a:r>
                  <a:rPr lang="en-IN" sz="1800" b="0" i="0" dirty="0">
                    <a:effectLst/>
                    <a:latin typeface="fkGroteskNeue"/>
                  </a:rPr>
                  <a:t>At real data points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𝑑𝑎𝑡𝑎</m:t>
                        </m:r>
                        <m:d>
                          <m:dPr>
                            <m:ctrlP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br>
                  <a:rPr lang="en-IN" sz="1800" b="0" i="0" dirty="0">
                    <a:effectLst/>
                    <a:latin typeface="fkGroteskNeue"/>
                  </a:rPr>
                </a:br>
                <a:r>
                  <a:rPr lang="en-IN" sz="1800" b="0" i="0" dirty="0">
                    <a:effectLst/>
                    <a:latin typeface="fkGroteskNeue"/>
                  </a:rPr>
                  <a:t>  ⇒ </a:t>
                </a:r>
                <a14:m>
                  <m:oMath xmlns:m="http://schemas.openxmlformats.org/officeDocument/2006/math"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IN" sz="1800" b="0" i="0" dirty="0">
                  <a:effectLst/>
                  <a:latin typeface="fkGroteskNeue"/>
                </a:endParaRPr>
              </a:p>
              <a:p>
                <a:r>
                  <a:rPr lang="en-IN" sz="1800" b="0" i="0" dirty="0">
                    <a:effectLst/>
                    <a:latin typeface="fkGroteskNeue"/>
                  </a:rPr>
                  <a:t>At generator samples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𝑑𝑎𝑡𝑎</m:t>
                        </m:r>
                        <m:d>
                          <m:dPr>
                            <m:ctrlP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br>
                  <a:rPr lang="en-IN" sz="1800" b="0" i="0" dirty="0">
                    <a:effectLst/>
                    <a:latin typeface="fkGroteskNeue"/>
                  </a:rPr>
                </a:br>
                <a:r>
                  <a:rPr lang="en-IN" sz="1800" b="0" i="0" dirty="0">
                    <a:effectLst/>
                    <a:latin typeface="fkGroteskNeue"/>
                  </a:rPr>
                  <a:t>  ⇒ </a:t>
                </a:r>
                <a14:m>
                  <m:oMath xmlns:m="http://schemas.openxmlformats.org/officeDocument/2006/math"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1800" b="0" i="1">
                        <a:effectLst/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IN" sz="1800" b="0" i="0" dirty="0">
                  <a:effectLst/>
                  <a:latin typeface="fkGroteskNeue"/>
                </a:endParaRPr>
              </a:p>
              <a:p>
                <a:endParaRPr lang="el-GR" sz="1800" b="0" i="0" dirty="0">
                  <a:effectLst/>
                  <a:latin typeface="fkGroteskNeue"/>
                </a:endParaRP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DE9F2-8439-C7B2-B738-D0D6C1ED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2138" t="-882" b="-1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532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B6ACB-3783-C425-745D-114EA2A4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Gan Training(Cont.)</a:t>
            </a:r>
            <a:endParaRPr lang="en-IN" sz="1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16E52-49A3-35D8-19D2-60FB2E8EE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5464462"/>
              </a:xfrm>
            </p:spPr>
            <p:txBody>
              <a:bodyPr>
                <a:normAutofit/>
              </a:bodyPr>
              <a:lstStyle/>
              <a:p>
                <a:r>
                  <a:rPr lang="en-US" sz="2800" b="0" i="0" dirty="0">
                    <a:effectLst/>
                    <a:latin typeface="fkGrotesk"/>
                  </a:rPr>
                  <a:t>This creates a problem and the </a:t>
                </a:r>
                <a14:m>
                  <m:oMath xmlns:m="http://schemas.openxmlformats.org/officeDocument/2006/math">
                    <m:r>
                      <a:rPr lang="en-US" sz="2800" b="0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b="0" i="0" dirty="0">
                    <a:effectLst/>
                    <a:latin typeface="fkGrotesk"/>
                  </a:rPr>
                  <a:t>graph almost looks like a step function.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0">
                                <a:effectLst/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  <m:t>≈0 </m:t>
                        </m:r>
                      </m:e>
                    </m:d>
                  </m:oMath>
                </a14:m>
                <a:endParaRPr lang="en-US" sz="2800" b="0" i="0" dirty="0">
                  <a:effectLst/>
                  <a:latin typeface="fkGrotesk"/>
                </a:endParaRPr>
              </a:p>
              <a:p>
                <a:r>
                  <a:rPr lang="en-US" sz="2800" b="0" i="0" dirty="0">
                    <a:effectLst/>
                    <a:latin typeface="fkGrotesk"/>
                  </a:rPr>
                  <a:t>The generator receives no gradient, so training becomes slow.</a:t>
                </a:r>
              </a:p>
              <a:p>
                <a:r>
                  <a:rPr lang="en-IN" sz="2800" u="sng" dirty="0" err="1"/>
                  <a:t>Fix:</a:t>
                </a:r>
                <a:r>
                  <a:rPr lang="en-IN" sz="2800" dirty="0" err="1"/>
                  <a:t>Replace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 with smoother version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lit/>
                        </m:rPr>
                        <a:rPr lang="en-IN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IN" sz="2800" dirty="0"/>
              </a:p>
              <a:p>
                <a:r>
                  <a:rPr lang="en-US" sz="2800" dirty="0">
                    <a:latin typeface="fkGroteskNeue"/>
                  </a:rPr>
                  <a:t>A</a:t>
                </a:r>
                <a:r>
                  <a:rPr lang="en-US" sz="2800" b="0" i="0" dirty="0">
                    <a:effectLst/>
                    <a:latin typeface="fkGroteskNeue"/>
                  </a:rPr>
                  <a:t>nd the generator now don't have vanishing gradient issues</a:t>
                </a:r>
                <a:endParaRPr lang="en-IN" sz="2800" dirty="0"/>
              </a:p>
              <a:p>
                <a:pPr marL="0" indent="0">
                  <a:buNone/>
                </a:pPr>
                <a:endParaRPr lang="en-IN" sz="1800" dirty="0"/>
              </a:p>
              <a:p>
                <a:pPr marL="0" indent="0">
                  <a:buNone/>
                </a:pPr>
                <a:endParaRPr lang="en-IN" sz="1800" dirty="0"/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16E52-49A3-35D8-19D2-60FB2E8EE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5464462"/>
              </a:xfrm>
              <a:blipFill>
                <a:blip r:embed="rId2"/>
                <a:stretch>
                  <a:fillRect l="-3207" t="-10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00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8F509-661F-2B83-150F-31FB2D82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/>
          </a:bodyPr>
          <a:lstStyle/>
          <a:p>
            <a:r>
              <a:rPr lang="en-IN" sz="4000" b="0" i="0">
                <a:effectLst/>
                <a:latin typeface="fkGroteskNeue"/>
              </a:rPr>
              <a:t>Instance Noise</a:t>
            </a:r>
            <a:endParaRPr lang="en-IN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79AE9-8E6C-F19B-F27E-EDE12D88EF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1" y="1887967"/>
                <a:ext cx="9448800" cy="43465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b="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0" i="1">
                          <a:effectLst/>
                          <a:latin typeface="Cambria Math" panose="02040503050406030204" pitchFamily="18" charset="0"/>
                        </a:rPr>
                        <m:t>𝜖</m:t>
                      </m:r>
                    </m:oMath>
                    <m:oMath xmlns:m="http://schemas.openxmlformats.org/officeDocument/2006/math">
                      <m:r>
                        <a:rPr lang="el-GR" b="0" i="1">
                          <a:effectLst/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l-GR" b="0" i="1">
                          <a:effectLst/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IN" b="1" i="1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0" i="1">
                                  <a:effectLst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l-GR" b="0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IN" b="0" i="0" dirty="0">
                  <a:effectLst/>
                  <a:latin typeface="fkGroteskNeue"/>
                </a:endParaRPr>
              </a:p>
              <a:p>
                <a:r>
                  <a:rPr lang="en-IN" b="0" i="0" dirty="0">
                    <a:effectLst/>
                    <a:latin typeface="fkGroteskNeue"/>
                  </a:rPr>
                  <a:t>The discriminator learns: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m:rPr>
                                  <m:nor/>
                                </m:rPr>
                                <a:rPr lang="en-IN" b="1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d>
                                <m:dPr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b="0" i="0" dirty="0">
                  <a:effectLst/>
                  <a:latin typeface="fkGroteskNeue"/>
                </a:endParaRPr>
              </a:p>
              <a:p>
                <a:r>
                  <a:rPr lang="en-IN" b="0" i="0" dirty="0">
                    <a:effectLst/>
                    <a:latin typeface="fkGroteskNeue"/>
                  </a:rPr>
                  <a:t>Since Gaussian kernel has non-zero derivative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0">
                              <a:effectLst/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>
                          <a:effectLst/>
                          <a:latin typeface="Cambria Math" panose="02040503050406030204" pitchFamily="18" charset="0"/>
                        </a:rPr>
                        <m:t>≠0 </m:t>
                      </m:r>
                    </m:oMath>
                  </m:oMathPara>
                </a14:m>
                <a:endParaRPr lang="en-IN" b="0" i="0" dirty="0">
                  <a:effectLst/>
                  <a:latin typeface="KaTeX_Main"/>
                </a:endParaRPr>
              </a:p>
              <a:p>
                <a:r>
                  <a:rPr lang="en-IN" b="0" i="0" dirty="0">
                    <a:effectLst/>
                    <a:latin typeface="fkGroteskNeue"/>
                  </a:rPr>
                  <a:t>So, the generator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"/>
                              <m:ctrlPr>
                                <a:rPr lang="en-US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1 − 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>
                          <a:effectLst/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:endParaRPr lang="en-IN" sz="1800" b="0" i="0" dirty="0">
                  <a:effectLst/>
                  <a:latin typeface="fkGroteskNeue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79AE9-8E6C-F19B-F27E-EDE12D88E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1" y="1887967"/>
                <a:ext cx="9448800" cy="4346577"/>
              </a:xfrm>
              <a:blipFill>
                <a:blip r:embed="rId2"/>
                <a:stretch>
                  <a:fillRect l="-1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9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475F6-C406-BF6C-0358-9E8CA904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200" b="0" i="0">
                <a:solidFill>
                  <a:schemeClr val="bg1"/>
                </a:solidFill>
                <a:effectLst/>
                <a:latin typeface="fkGrotesk"/>
              </a:rPr>
              <a:t>What is DCGAN?</a:t>
            </a:r>
            <a:br>
              <a:rPr lang="en-IN" sz="32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3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2235A7-C5AA-148A-927A-AE1DB079F5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19238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702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C7C19-8E2E-2DA6-DADB-F252BC90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2700" b="0" i="0">
                <a:solidFill>
                  <a:schemeClr val="bg1"/>
                </a:solidFill>
                <a:effectLst/>
                <a:latin typeface="fkGrotesk"/>
              </a:rPr>
              <a:t>Motivation &amp; Applications</a:t>
            </a:r>
            <a:br>
              <a:rPr lang="en-IN" sz="27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27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8A5DB-8874-9BED-E008-456F2C373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4843462"/>
          </a:xfrm>
        </p:spPr>
        <p:txBody>
          <a:bodyPr>
            <a:noAutofit/>
          </a:bodyPr>
          <a:lstStyle/>
          <a:p>
            <a:pPr algn="just"/>
            <a:r>
              <a:rPr lang="en-US" sz="2300" dirty="0"/>
              <a:t>Uses CNNs to model complex image distributions with high fidelity.</a:t>
            </a:r>
          </a:p>
          <a:p>
            <a:pPr algn="just"/>
            <a:r>
              <a:rPr lang="en-US" sz="2300" dirty="0"/>
              <a:t>Commonly applied in unsupervised representation learning, face generation, style transfer, and super-resolution.</a:t>
            </a:r>
          </a:p>
          <a:p>
            <a:pPr algn="just"/>
            <a:r>
              <a:rPr lang="en-US" sz="2300" dirty="0"/>
              <a:t>Mode collapse occurs when the generator produces only a few output types (e.g., only 2–3 MNIST digits), causing the discriminator to also focus on those limited patterns.</a:t>
            </a:r>
          </a:p>
          <a:p>
            <a:pPr algn="just"/>
            <a:r>
              <a:rPr lang="en-US" sz="2300" dirty="0"/>
              <a:t>DCGANs help reduce mode collapse by providing a more stable convolution-based architecture, enabling the generator to produce diverse outputs.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67719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B27B2-76F9-75EA-48C8-00D2FFC9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500" spc="750">
                <a:solidFill>
                  <a:schemeClr val="bg1"/>
                </a:solidFill>
                <a:effectLst/>
              </a:rPr>
              <a:t>Architecture OF DCGAN</a:t>
            </a:r>
            <a:endParaRPr lang="en-US" sz="2500" spc="75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774C0-3E1F-CEDF-C66E-756BB1B5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619" y="483978"/>
            <a:ext cx="7214138" cy="58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B36A41-BF38-4C0A-BA59-CDCE04AE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4A800-80BB-1528-2CC4-31FA13E7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908649"/>
            <a:ext cx="4079720" cy="3977676"/>
          </a:xfrm>
        </p:spPr>
        <p:txBody>
          <a:bodyPr anchor="t">
            <a:normAutofit/>
          </a:bodyPr>
          <a:lstStyle/>
          <a:p>
            <a:pPr algn="r"/>
            <a:r>
              <a:rPr lang="en-IN" sz="3400"/>
              <a:t>Architecture OF DCGAN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1F90-2F93-06C8-51AE-AE18BA45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896" y="964889"/>
            <a:ext cx="5874586" cy="524947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Eliminates fully connected layers in deeper architecture; uses only convolutional and transposed convolutional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Batch Normalization applied in both G &amp; D for training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fkGroteskNeue"/>
              </a:rPr>
              <a:t>ReLU</a:t>
            </a:r>
            <a:r>
              <a:rPr lang="en-US" b="0" i="0" dirty="0">
                <a:effectLst/>
                <a:latin typeface="fkGroteskNeue"/>
              </a:rPr>
              <a:t> activation in G (except output: usually Tanh); </a:t>
            </a:r>
            <a:r>
              <a:rPr lang="en-US" b="0" i="0" dirty="0" err="1">
                <a:effectLst/>
                <a:latin typeface="fkGroteskNeue"/>
              </a:rPr>
              <a:t>LeakyReLU</a:t>
            </a:r>
            <a:r>
              <a:rPr lang="en-US" b="0" i="0" dirty="0">
                <a:effectLst/>
                <a:latin typeface="fkGroteskNeue"/>
              </a:rPr>
              <a:t> in 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No pooling or </a:t>
            </a:r>
            <a:r>
              <a:rPr lang="en-US" b="0" i="0" dirty="0" err="1">
                <a:effectLst/>
                <a:latin typeface="fkGroteskNeue"/>
              </a:rPr>
              <a:t>upsampling</a:t>
            </a:r>
            <a:r>
              <a:rPr lang="en-US" b="0" i="0" dirty="0">
                <a:effectLst/>
                <a:latin typeface="fkGroteskNeue"/>
              </a:rPr>
              <a:t> layers; spatial changes via </a:t>
            </a:r>
            <a:r>
              <a:rPr lang="en-US" b="0" i="0" dirty="0" err="1">
                <a:effectLst/>
                <a:latin typeface="fkGroteskNeue"/>
              </a:rPr>
              <a:t>strided</a:t>
            </a:r>
            <a:r>
              <a:rPr lang="en-US" b="0" i="0" dirty="0">
                <a:effectLst/>
                <a:latin typeface="fkGroteskNeue"/>
              </a:rPr>
              <a:t> convolutions/transpose convolutions.​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6A8B-01FD-4675-9D35-FA0CC50FD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76E8-086A-40F9-B995-AEFD77D9C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21D48-A7C5-D0DD-5E09-3D9C0884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47" y="1028701"/>
            <a:ext cx="3775953" cy="3020785"/>
          </a:xfrm>
        </p:spPr>
        <p:txBody>
          <a:bodyPr>
            <a:normAutofit/>
          </a:bodyPr>
          <a:lstStyle/>
          <a:p>
            <a:pPr algn="l"/>
            <a:r>
              <a:rPr lang="en-IN" sz="3200" spc="750">
                <a:solidFill>
                  <a:schemeClr val="bg1"/>
                </a:solidFill>
              </a:rPr>
              <a:t>DCGAN Generator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A3D5A2-0456-7D57-9BFF-C556FDF51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IN" sz="1800" b="1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800" ker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vector Z ∼</a:t>
                </a:r>
                <a:r>
                  <a:rPr lang="en-IN" sz="1800" i="0">
                    <a:effectLst/>
                    <a:latin typeface="Roboto" panose="020F0502020204030204" pitchFamily="2" charset="0"/>
                  </a:rPr>
                  <a:t> 𝓝</a:t>
                </a:r>
                <a:r>
                  <a:rPr lang="en-IN" sz="1800" ker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(0,1), often dim=100.</a:t>
                </a:r>
              </a:p>
              <a:p>
                <a:pPr marL="342900" lvl="0" indent="-342900"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IN" sz="1800" b="1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Fully connected layer</a:t>
                </a: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reshape to a 4D tensor (e.g., ([1024 x 4 x 4])).</a:t>
                </a:r>
                <a:endParaRPr lang="en-IN" sz="18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IN" sz="1800" b="1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Sequence of ConvTranspose2D (fractionally </a:t>
                </a:r>
                <a:r>
                  <a:rPr lang="en-IN" sz="1800" b="1" kern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strided</a:t>
                </a:r>
                <a:r>
                  <a:rPr lang="en-IN" sz="1800" b="1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convolutions):</a:t>
                </a:r>
                <a:b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• Each doubles spatial dimensions, halves channels; with </a:t>
                </a:r>
                <a:r>
                  <a:rPr lang="en-IN" sz="1800" kern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BatchNorm</a:t>
                </a: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sz="1800" kern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• Example: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4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1024 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−&gt;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8 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8 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512 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−&gt;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16 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16 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256 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−&gt;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32 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32 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128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−&gt;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64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64 </m:t>
                    </m:r>
                    <m:r>
                      <m:rPr>
                        <m:nor/>
                      </m:rPr>
                      <a:rPr lang="en-US" sz="1800" b="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i="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3</m:t>
                    </m:r>
                  </m:oMath>
                </a14:m>
                <a:endParaRPr lang="en-IN" sz="1800" kern="1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IN" sz="1800" b="1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  <a:r>
                  <a:rPr lang="en-IN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Image with Tanh activation (pixels in ([-1,1])).</a:t>
                </a:r>
              </a:p>
              <a:p>
                <a:pPr marL="342900" indent="-342900"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IN" sz="1800" b="1" ker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Generator Equation:</a:t>
                </a:r>
              </a:p>
              <a:p>
                <a:pPr marL="0" indent="0">
                  <a:spcAft>
                    <a:spcPts val="800"/>
                  </a:spcAft>
                  <a:buNone/>
                  <a:tabLst>
                    <a:tab pos="457200" algn="l"/>
                  </a:tabLst>
                </a:pPr>
                <a:endParaRPr lang="en-IN" sz="1800" b="1" ker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  <a:tabLst>
                    <a:tab pos="457200" algn="l"/>
                  </a:tabLst>
                </a:pPr>
                <a:endParaRPr lang="en-IN" sz="1800" b="1" ker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A3D5A2-0456-7D57-9BFF-C556FDF51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2138" t="-1134" r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742AE5-2CBF-2087-52C7-7025A5DD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837" y="5557667"/>
            <a:ext cx="7117560" cy="6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5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B4B66-FD69-B126-F09A-29343CD1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2500" b="0" i="0">
                <a:solidFill>
                  <a:schemeClr val="bg1"/>
                </a:solidFill>
                <a:effectLst/>
                <a:latin typeface="fkGrotesk"/>
              </a:rPr>
              <a:t>DCGAN Discriminator Architecture</a:t>
            </a:r>
            <a:br>
              <a:rPr lang="en-IN" sz="25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25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7186-8723-C884-055F-C251464F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528412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fkGroteskNeue"/>
              </a:rPr>
              <a:t>Input: Image (fake or real).</a:t>
            </a: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fkGroteskNeue"/>
              </a:rPr>
              <a:t>Sequence of Conv2D layers:</a:t>
            </a:r>
          </a:p>
          <a:p>
            <a:pPr lvl="1"/>
            <a:r>
              <a:rPr lang="en-US" b="0" i="0" dirty="0">
                <a:effectLst/>
                <a:latin typeface="fkGroteskNeue"/>
              </a:rPr>
              <a:t>Reduce spatial size with stride &gt;1; channels increase at each stage.</a:t>
            </a:r>
          </a:p>
          <a:p>
            <a:pPr lvl="1"/>
            <a:r>
              <a:rPr lang="en-US" b="0" i="0" dirty="0">
                <a:effectLst/>
                <a:latin typeface="fkGroteskNeue"/>
              </a:rPr>
              <a:t>Use </a:t>
            </a:r>
            <a:r>
              <a:rPr lang="en-US" b="0" i="0" dirty="0" err="1">
                <a:effectLst/>
                <a:latin typeface="fkGroteskNeue"/>
              </a:rPr>
              <a:t>LeakyReLU</a:t>
            </a:r>
            <a:r>
              <a:rPr lang="en-US" b="0" i="0" dirty="0">
                <a:effectLst/>
                <a:latin typeface="fkGroteskNeue"/>
              </a:rPr>
              <a:t> activations and </a:t>
            </a:r>
            <a:r>
              <a:rPr lang="en-US" b="0" i="0" dirty="0" err="1">
                <a:effectLst/>
                <a:latin typeface="fkGroteskNeue"/>
              </a:rPr>
              <a:t>BatchNorm</a:t>
            </a:r>
            <a:r>
              <a:rPr lang="en-US" b="0" i="0" dirty="0">
                <a:effectLst/>
                <a:latin typeface="fkGroteskNeue"/>
              </a:rPr>
              <a:t>.</a:t>
            </a:r>
          </a:p>
          <a:p>
            <a:pPr lvl="1"/>
            <a:r>
              <a:rPr lang="en-US" b="0" i="0" dirty="0">
                <a:effectLst/>
                <a:latin typeface="fkGroteskNeue"/>
              </a:rPr>
              <a:t>No pooling layers; no fully connected except final output.</a:t>
            </a: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fkGroteskNeue"/>
              </a:rPr>
              <a:t>Flatten &amp; linear output: Sigmoid activation for real/fake probability.</a:t>
            </a:r>
          </a:p>
          <a:p>
            <a:r>
              <a:rPr lang="en-US" b="0" i="0" dirty="0">
                <a:effectLst/>
                <a:latin typeface="fkGroteskNeue"/>
              </a:rPr>
              <a:t>Discriminator Equation (symbolic):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AF90E-E988-EE45-2354-DC776347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3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8173" y="6061463"/>
            <a:ext cx="4953691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AAC90-8E3D-FE90-8E1F-6E08937B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2200" b="0" dirty="0">
                <a:solidFill>
                  <a:schemeClr val="bg1"/>
                </a:solidFill>
                <a:ea typeface="+mj-lt"/>
                <a:cs typeface="+mj-lt"/>
              </a:rPr>
              <a:t>Generative Models(Cont.)</a:t>
            </a:r>
            <a:endParaRPr lang="en-IN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B4811-39E3-1E5F-EB50-051E09197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5555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Two processes are there for unsupervised generative modeling:</a:t>
                </a:r>
              </a:p>
              <a:p>
                <a:pPr marL="0" indent="0">
                  <a:buNone/>
                </a:pPr>
                <a:r>
                  <a:rPr lang="en-US" sz="3600" dirty="0"/>
                  <a:t>(1) Directly estimate p(x</a:t>
                </a:r>
                <a:r>
                  <a:rPr lang="en-US" sz="3600" baseline="-25000" dirty="0"/>
                  <a:t>i</a:t>
                </a:r>
                <a:r>
                  <a:rPr lang="en-US" sz="3600" dirty="0"/>
                  <a:t>)</a:t>
                </a:r>
              </a:p>
              <a:p>
                <a:pPr marL="0" indent="0">
                  <a:buNone/>
                </a:pPr>
                <a:r>
                  <a:rPr lang="en-US" sz="3600" dirty="0"/>
                  <a:t>(2) Introduce latent variables and estimate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IN" sz="3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3600" dirty="0"/>
                  <a:t>=Latent variable of </a:t>
                </a:r>
                <a:r>
                  <a:rPr lang="en-IN" sz="3600" dirty="0" err="1"/>
                  <a:t>i</a:t>
                </a:r>
                <a:r>
                  <a:rPr lang="en-IN" sz="3600" baseline="30000" dirty="0" err="1"/>
                  <a:t>th</a:t>
                </a:r>
                <a:r>
                  <a:rPr lang="en-IN" sz="3600" baseline="30000" dirty="0"/>
                  <a:t> </a:t>
                </a:r>
                <a:r>
                  <a:rPr lang="en-IN" sz="3600" dirty="0"/>
                  <a:t>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B4811-39E3-1E5F-EB50-051E09197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5555330"/>
              </a:xfrm>
              <a:blipFill>
                <a:blip r:embed="rId2"/>
                <a:stretch>
                  <a:fillRect l="-4470" t="-14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11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FECBF-6066-8D1F-F9E2-1FA247D1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1" i="0">
                <a:solidFill>
                  <a:schemeClr val="bg1"/>
                </a:solidFill>
                <a:effectLst/>
                <a:latin typeface="Nunito" pitchFamily="2" charset="0"/>
              </a:rPr>
              <a:t>MinMax Loss</a:t>
            </a:r>
            <a:br>
              <a:rPr lang="en-IN" sz="3200" b="1" i="0">
                <a:solidFill>
                  <a:schemeClr val="bg1"/>
                </a:solidFill>
                <a:effectLst/>
                <a:latin typeface="Nunito" pitchFamily="2" charset="0"/>
              </a:rPr>
            </a:b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382A5E3D-B043-8CEA-307A-A48B253F15F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4777409" y="1028702"/>
                <a:ext cx="6273972" cy="5482934"/>
              </a:xfrm>
              <a:prstGeom prst="rect">
                <a:avLst/>
              </a:prstGeom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0" tIns="0" rIns="0" bIns="0" numCol="1" anchorCtr="0" compatLnSpc="1">
                <a:prstTxWarp prst="textNoShape">
                  <a:avLst/>
                </a:prstTxWarp>
                <a:normAutofit fontScale="55000" lnSpcReduction="20000"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Nunito" pitchFamily="2" charset="0"/>
                  </a:rPr>
                  <a:t>GANs are trained using a</a:t>
                </a:r>
                <a:r>
                  <a:rPr lang="en-US" altLang="en-US" sz="2900" dirty="0">
                    <a:latin typeface="Nunito" pitchFamily="2" charset="0"/>
                  </a:rPr>
                  <a:t> </a:t>
                </a:r>
                <a:r>
                  <a:rPr lang="en-US" altLang="en-US" sz="2900" dirty="0" err="1">
                    <a:latin typeface="Nunito" pitchFamily="2" charset="0"/>
                  </a:rPr>
                  <a:t>MinMax</a:t>
                </a:r>
                <a:r>
                  <a:rPr lang="en-US" altLang="en-US" sz="2900" dirty="0">
                    <a:latin typeface="Nunito" pitchFamily="2" charset="0"/>
                  </a:rPr>
                  <a:t> Loss 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Nunito" pitchFamily="2" charset="0"/>
                  </a:rPr>
                  <a:t>between the generator and discriminator:</a:t>
                </a:r>
              </a:p>
              <a:p>
                <a:pPr marL="0" lv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9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90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en-US" sz="29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9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29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29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9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sub>
                      </m:sSub>
                      <m:r>
                        <a:rPr lang="en-US" altLang="en-US" sz="29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9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9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en-US" sz="29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29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900" i="1">
                                          <a:latin typeface="Cambria Math" panose="02040503050406030204" pitchFamily="18" charset="0"/>
                                        </a:rPr>
                                        <m:t>1 − </m:t>
                                      </m:r>
                                      <m:r>
                                        <a:rPr lang="en-US" altLang="en-US" sz="29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9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2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9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sub>
                      </m:sSub>
                    </m:oMath>
                  </m:oMathPara>
                </a14:m>
                <a:endParaRPr kumimoji="0" lang="en-US" altLang="en-US" sz="2900" b="0" i="0" u="none" strike="noStrike" cap="none" normalizeH="0" baseline="0" dirty="0">
                  <a:ln>
                    <a:noFill/>
                  </a:ln>
                  <a:effectLst/>
                  <a:latin typeface="Nunito" pitchFamily="2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9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indent="0" rtl="0" fontAlgn="base">
                  <a:lnSpc>
                    <a:spcPct val="110000"/>
                  </a:lnSpc>
                  <a:spcAft>
                    <a:spcPts val="600"/>
                  </a:spcAft>
                  <a:buNone/>
                </a:pPr>
                <a:r>
                  <a:rPr lang="en-US" sz="2900" b="0" i="0" dirty="0">
                    <a:effectLst/>
                    <a:latin typeface="Nunito" pitchFamily="2" charset="0"/>
                  </a:rPr>
                  <a:t>Where</a:t>
                </a:r>
                <a:r>
                  <a:rPr lang="en-US" sz="2900" dirty="0">
                    <a:latin typeface="Nunito" pitchFamily="2" charset="0"/>
                  </a:rPr>
                  <a:t>:</a:t>
                </a:r>
                <a:endParaRPr lang="en-US" sz="2900" b="0" i="0" dirty="0">
                  <a:effectLst/>
                  <a:latin typeface="Nunito" pitchFamily="2" charset="0"/>
                </a:endParaRP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2900" b="0" i="1" dirty="0">
                    <a:effectLst/>
                    <a:latin typeface="KaTeX_Math"/>
                  </a:rPr>
                  <a:t>G </a:t>
                </a:r>
                <a:r>
                  <a:rPr lang="en-US" sz="2900" b="0" i="0" dirty="0">
                    <a:effectLst/>
                    <a:latin typeface="Nunito" pitchFamily="2" charset="0"/>
                  </a:rPr>
                  <a:t>is generator network, 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2900" b="0" i="1" dirty="0">
                    <a:effectLst/>
                    <a:latin typeface="KaTeX_Math"/>
                  </a:rPr>
                  <a:t>D</a:t>
                </a:r>
                <a:r>
                  <a:rPr lang="en-US" sz="2900" b="0" i="0" dirty="0">
                    <a:effectLst/>
                    <a:latin typeface="Nunito" pitchFamily="2" charset="0"/>
                  </a:rPr>
                  <a:t> is the discriminator network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9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9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2900" b="0" i="0" dirty="0">
                    <a:effectLst/>
                    <a:latin typeface="KaTeX_Main"/>
                  </a:rPr>
                  <a:t>(x)</a:t>
                </a:r>
                <a:r>
                  <a:rPr lang="en-US" sz="2900" b="0" i="0" dirty="0">
                    <a:effectLst/>
                    <a:latin typeface="Nunito" pitchFamily="2" charset="0"/>
                  </a:rPr>
                  <a:t> = true data distribution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9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9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altLang="en-US" sz="2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en-US" altLang="en-US" sz="2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b="0" i="0" dirty="0">
                    <a:effectLst/>
                    <a:latin typeface="Nunito" pitchFamily="2" charset="0"/>
                  </a:rPr>
                  <a:t>= distribution of random noise (usually normal or uniform)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en-US" sz="29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b="0" i="0" dirty="0">
                    <a:effectLst/>
                    <a:latin typeface="Nunito" pitchFamily="2" charset="0"/>
                  </a:rPr>
                  <a:t>= discriminator’s estimate of real data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2900" b="0" i="0" dirty="0">
                    <a:effectLst/>
                    <a:latin typeface="KaTeX_Main"/>
                  </a:rPr>
                  <a:t>D(G(z))</a:t>
                </a:r>
                <a:r>
                  <a:rPr lang="en-US" sz="2900" b="0" i="1" dirty="0">
                    <a:effectLst/>
                    <a:latin typeface="KaTeX_Math"/>
                  </a:rPr>
                  <a:t> </a:t>
                </a:r>
                <a:r>
                  <a:rPr lang="en-US" sz="2900" b="0" i="0" dirty="0">
                    <a:effectLst/>
                    <a:latin typeface="Nunito" pitchFamily="2" charset="0"/>
                  </a:rPr>
                  <a:t>= discriminator’s estimate of generated data</a:t>
                </a:r>
              </a:p>
              <a:p>
                <a:pPr marL="0" indent="0" rtl="0" fontAlgn="base">
                  <a:lnSpc>
                    <a:spcPct val="110000"/>
                  </a:lnSpc>
                  <a:spcAft>
                    <a:spcPts val="600"/>
                  </a:spcAft>
                  <a:buNone/>
                </a:pPr>
                <a:endParaRPr lang="en-US" sz="2900" b="0" i="0" dirty="0">
                  <a:effectLst/>
                  <a:latin typeface="Nunito" pitchFamily="2" charset="0"/>
                </a:endParaRP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2900" b="0" i="0" dirty="0">
                    <a:effectLst/>
                    <a:latin typeface="Nunito" pitchFamily="2" charset="0"/>
                  </a:rPr>
                  <a:t>The generator tries to minimize this loss and the discriminator tries to maximize it</a:t>
                </a:r>
                <a:endParaRPr kumimoji="0" lang="en-US" altLang="en-US" sz="17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7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382A5E3D-B043-8CEA-307A-A48B253F1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777409" y="1028702"/>
                <a:ext cx="6273972" cy="5482934"/>
              </a:xfrm>
              <a:prstGeom prst="rect">
                <a:avLst/>
              </a:prstGeom>
              <a:blipFill>
                <a:blip r:embed="rId2"/>
                <a:stretch>
                  <a:fillRect l="-2041" t="-1780" r="-1749"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33093-41A6-14B6-DE4F-CB261290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2500" b="0" i="0">
                <a:solidFill>
                  <a:schemeClr val="bg1"/>
                </a:solidFill>
                <a:effectLst/>
                <a:latin typeface="fkGrotesk"/>
              </a:rPr>
              <a:t>Mathematical Foundation of DCGAN</a:t>
            </a:r>
            <a:br>
              <a:rPr lang="en-IN" sz="25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250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64AA69-403A-84AD-AB5B-6E8EE47D18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77409" y="1028702"/>
            <a:ext cx="6273972" cy="48434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Adversarial Objective (same as GAN):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Discriminator Loss (binary cross-entropy):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Generator Loss: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The losses are computed over a mini-batch of size 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1D06D-C766-C226-9165-1CFBB44EB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6912" y="1483537"/>
            <a:ext cx="4591691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6584C-78ED-B765-4CB8-B6E939AFB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600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4508" y="2650370"/>
            <a:ext cx="3877216" cy="657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C52A87-4FC9-7C2C-9B92-C6B34E196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8000"/>
                    </a14:imgEffect>
                    <a14:imgEffect>
                      <a14:brightnessContrast contras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4508" y="3925394"/>
            <a:ext cx="248637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83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43CFF5-3073-44B6-9A56-4CAF096F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3FD15-66F0-FBBA-EE18-9F3C525A0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r>
              <a:rPr lang="en-IN" b="0" i="0">
                <a:effectLst/>
                <a:latin typeface="fkGrotesk"/>
              </a:rPr>
              <a:t>Example 1</a:t>
            </a:r>
            <a:br>
              <a:rPr lang="en-IN" b="0" i="0">
                <a:effectLst/>
                <a:latin typeface="fkGrotesk"/>
              </a:rPr>
            </a:b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0F196-78EF-1C7B-C919-0CE0F04E00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344189"/>
                <a:ext cx="5868785" cy="332733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IN" sz="1600" b="0" i="0">
                    <a:effectLst/>
                    <a:latin typeface="fkGroteskNeue"/>
                  </a:rPr>
                  <a:t>Suppose:</a:t>
                </a:r>
              </a:p>
              <a:p>
                <a:pPr marL="0" indent="0">
                  <a:buNone/>
                </a:pPr>
                <a:r>
                  <a:rPr lang="en-IN" sz="1600" b="0" i="0">
                    <a:effectLst/>
                    <a:latin typeface="fkGroteskNeue"/>
                  </a:rPr>
                  <a:t>Generator outputs </a:t>
                </a:r>
                <a:r>
                  <a:rPr lang="en-IN" sz="1600" b="0" i="0">
                    <a:effectLst/>
                    <a:latin typeface="KaTeX_Main"/>
                  </a:rPr>
                  <a:t>G(z)</a:t>
                </a:r>
                <a:r>
                  <a:rPr lang="en-IN" sz="1600" b="0" i="0">
                    <a:effectLst/>
                    <a:latin typeface="fkGroteskNeue"/>
                  </a:rPr>
                  <a:t> = image with pixel value 0.4.</a:t>
                </a:r>
              </a:p>
              <a:p>
                <a:pPr marL="0" indent="0">
                  <a:buNone/>
                </a:pPr>
                <a:r>
                  <a:rPr lang="en-IN" sz="1600" b="0" i="0">
                    <a:effectLst/>
                    <a:latin typeface="fkGroteskNeue"/>
                  </a:rPr>
                  <a:t>Discriminator evaluates </a:t>
                </a:r>
                <a:r>
                  <a:rPr lang="en-IN" sz="1600" b="0" i="0">
                    <a:effectLst/>
                    <a:latin typeface="KaTeX_Main"/>
                  </a:rPr>
                  <a:t>D(G(z))= 0.3 </a:t>
                </a:r>
                <a:r>
                  <a:rPr lang="en-IN" sz="1600" b="0" i="0">
                    <a:effectLst/>
                    <a:latin typeface="fkGroteskNeue"/>
                  </a:rPr>
                  <a:t>(thinks it's fake), and a true image </a:t>
                </a:r>
                <a:r>
                  <a:rPr lang="en-IN" sz="1600" b="0" i="0">
                    <a:effectLst/>
                    <a:latin typeface="KaTeX_Main"/>
                  </a:rPr>
                  <a:t>D(x)= 0.9</a:t>
                </a:r>
                <a:r>
                  <a:rPr lang="en-IN" sz="1600" b="0" i="0">
                    <a:effectLst/>
                    <a:latin typeface="fkGroteskNeue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sz="1600" b="0" i="0">
                    <a:effectLst/>
                    <a:latin typeface="fkGroteskNeue"/>
                  </a:rPr>
                  <a:t>Discriminator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600" b="0" i="1" baseline="-25000">
                          <a:effectLst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16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600" b="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IN" sz="16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1−0.3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16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600" b="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IN" sz="16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0.7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≈0.157</m:t>
                      </m:r>
                    </m:oMath>
                  </m:oMathPara>
                </a14:m>
                <a:endParaRPr lang="en-IN" sz="1600" b="0" i="0">
                  <a:effectLst/>
                  <a:latin typeface="KaTeX_Main"/>
                </a:endParaRPr>
              </a:p>
              <a:p>
                <a:pPr marL="0" indent="0">
                  <a:buNone/>
                </a:pPr>
                <a:r>
                  <a:rPr lang="en-IN" sz="1600" b="0" i="0">
                    <a:effectLst/>
                    <a:latin typeface="fkGroteskNeue"/>
                  </a:rPr>
                  <a:t>Generator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600" b="0" i="1" baseline="-2500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1600" b="0" i="1">
                          <a:effectLst/>
                          <a:latin typeface="Cambria Math" panose="02040503050406030204" pitchFamily="18" charset="0"/>
                        </a:rPr>
                        <m:t>⁡(0.3)≈1.204</m:t>
                      </m:r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0F196-78EF-1C7B-C919-0CE0F04E0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344189"/>
                <a:ext cx="5868785" cy="3327336"/>
              </a:xfrm>
              <a:blipFill>
                <a:blip r:embed="rId2"/>
                <a:stretch>
                  <a:fillRect l="-2077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61FFE63-AB61-2E56-0F87-5F75B79C2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7585" y="1028700"/>
            <a:ext cx="4037215" cy="40372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391868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39186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05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77BB-4ECF-759F-53D8-2D02124C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>
                <a:effectLst/>
                <a:latin typeface="fkGrotesk"/>
              </a:rPr>
              <a:t> Example 2</a:t>
            </a:r>
            <a:br>
              <a:rPr lang="en-IN" b="0" i="0">
                <a:effectLst/>
                <a:latin typeface="fkGrotesk"/>
              </a:rPr>
            </a:b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585D0-902D-3562-2DD0-75576EA31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l">
                  <a:buNone/>
                </a:pPr>
                <a:r>
                  <a:rPr lang="en-IN" b="0" i="0">
                    <a:effectLst/>
                    <a:latin typeface="fkGroteskNeue"/>
                  </a:rPr>
                  <a:t>Suppose batch size </a:t>
                </a:r>
                <a:r>
                  <a:rPr lang="en-IN" b="0" i="1">
                    <a:effectLst/>
                    <a:latin typeface="KaTeX_Math"/>
                  </a:rPr>
                  <a:t>m</a:t>
                </a:r>
                <a:r>
                  <a:rPr lang="en-IN" b="0" i="0">
                    <a:effectLst/>
                    <a:latin typeface="KaTeX_Main"/>
                  </a:rPr>
                  <a:t>=2</a:t>
                </a:r>
                <a:r>
                  <a:rPr lang="en-IN" b="0" i="0">
                    <a:effectLst/>
                    <a:latin typeface="fkGroteskNeue"/>
                  </a:rPr>
                  <a:t>:</a:t>
                </a:r>
              </a:p>
              <a:p>
                <a:pPr marL="0" indent="0" algn="l">
                  <a:buNone/>
                </a:pPr>
                <a:r>
                  <a:rPr lang="en-IN" b="0" i="1">
                    <a:effectLst/>
                    <a:latin typeface="KaTeX_Math"/>
                  </a:rPr>
                  <a:t>D</a:t>
                </a:r>
                <a:r>
                  <a:rPr lang="en-IN" b="0" i="0">
                    <a:effectLst/>
                    <a:latin typeface="KaTeX_Main"/>
                  </a:rPr>
                  <a:t>(</a:t>
                </a:r>
                <a:r>
                  <a:rPr lang="en-IN" b="0" i="1">
                    <a:effectLst/>
                    <a:latin typeface="KaTeX_Math"/>
                  </a:rPr>
                  <a:t>x</a:t>
                </a:r>
                <a:r>
                  <a:rPr lang="en-IN" b="0" i="0">
                    <a:effectLst/>
                    <a:latin typeface="KaTeX_Main"/>
                  </a:rPr>
                  <a:t>1)=0.88, </a:t>
                </a:r>
                <a:r>
                  <a:rPr lang="en-IN" b="0" i="1">
                    <a:effectLst/>
                    <a:latin typeface="KaTeX_Math"/>
                  </a:rPr>
                  <a:t>D</a:t>
                </a:r>
                <a:r>
                  <a:rPr lang="en-IN" b="0" i="0">
                    <a:effectLst/>
                    <a:latin typeface="KaTeX_Main"/>
                  </a:rPr>
                  <a:t>(</a:t>
                </a:r>
                <a:r>
                  <a:rPr lang="en-IN" b="0" i="1">
                    <a:effectLst/>
                    <a:latin typeface="KaTeX_Math"/>
                  </a:rPr>
                  <a:t>x</a:t>
                </a:r>
                <a:r>
                  <a:rPr lang="en-IN" b="0" i="0">
                    <a:effectLst/>
                    <a:latin typeface="KaTeX_Main"/>
                  </a:rPr>
                  <a:t>2)=0.96</a:t>
                </a:r>
                <a:endParaRPr lang="en-IN" b="0" i="0">
                  <a:effectLst/>
                  <a:latin typeface="fkGroteskNeue"/>
                </a:endParaRPr>
              </a:p>
              <a:p>
                <a:pPr marL="0" indent="0" algn="l">
                  <a:buNone/>
                </a:pPr>
                <a:r>
                  <a:rPr lang="en-IN" b="0" i="1">
                    <a:effectLst/>
                    <a:latin typeface="KaTeX_Math"/>
                  </a:rPr>
                  <a:t>D</a:t>
                </a:r>
                <a:r>
                  <a:rPr lang="en-IN" b="0" i="0">
                    <a:effectLst/>
                    <a:latin typeface="KaTeX_Main"/>
                  </a:rPr>
                  <a:t>(</a:t>
                </a:r>
                <a:r>
                  <a:rPr lang="en-IN" b="0" i="1">
                    <a:effectLst/>
                    <a:latin typeface="KaTeX_Math"/>
                  </a:rPr>
                  <a:t>G</a:t>
                </a:r>
                <a:r>
                  <a:rPr lang="en-IN" b="0" i="0">
                    <a:effectLst/>
                    <a:latin typeface="KaTeX_Main"/>
                  </a:rPr>
                  <a:t>(</a:t>
                </a:r>
                <a:r>
                  <a:rPr lang="en-IN" b="0" i="1">
                    <a:effectLst/>
                    <a:latin typeface="KaTeX_Math"/>
                  </a:rPr>
                  <a:t>z</a:t>
                </a:r>
                <a:r>
                  <a:rPr lang="en-IN" b="0" i="0">
                    <a:effectLst/>
                    <a:latin typeface="KaTeX_Main"/>
                  </a:rPr>
                  <a:t>1))=0.2, </a:t>
                </a:r>
                <a:r>
                  <a:rPr lang="en-IN" b="0" i="1">
                    <a:effectLst/>
                    <a:latin typeface="KaTeX_Math"/>
                  </a:rPr>
                  <a:t>D</a:t>
                </a:r>
                <a:r>
                  <a:rPr lang="en-IN" b="0" i="0">
                    <a:effectLst/>
                    <a:latin typeface="KaTeX_Main"/>
                  </a:rPr>
                  <a:t>(</a:t>
                </a:r>
                <a:r>
                  <a:rPr lang="en-IN" b="0" i="1">
                    <a:effectLst/>
                    <a:latin typeface="KaTeX_Math"/>
                  </a:rPr>
                  <a:t>G</a:t>
                </a:r>
                <a:r>
                  <a:rPr lang="en-IN" b="0" i="0">
                    <a:effectLst/>
                    <a:latin typeface="KaTeX_Main"/>
                  </a:rPr>
                  <a:t>(</a:t>
                </a:r>
                <a:r>
                  <a:rPr lang="en-IN" b="0" i="1">
                    <a:effectLst/>
                    <a:latin typeface="KaTeX_Math"/>
                  </a:rPr>
                  <a:t>z</a:t>
                </a:r>
                <a:r>
                  <a:rPr lang="en-IN" b="0" i="0">
                    <a:effectLst/>
                    <a:latin typeface="KaTeX_Main"/>
                  </a:rPr>
                  <a:t>2))=0.25</a:t>
                </a:r>
                <a:endParaRPr lang="en-IN" b="0" i="0">
                  <a:effectLst/>
                  <a:latin typeface="fkGroteskNeue"/>
                </a:endParaRPr>
              </a:p>
              <a:p>
                <a:pPr marL="0" indent="0" algn="l">
                  <a:buNone/>
                </a:pPr>
                <a:r>
                  <a:rPr lang="en-IN" b="0" i="0">
                    <a:effectLst/>
                    <a:latin typeface="fkGroteskNeue"/>
                  </a:rPr>
                  <a:t>Discriminator loss: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b="0" i="1" baseline="-25000" dirty="0" smtClean="0">
                          <a:effectLst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0.88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1−0.2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0.96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1−0.25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−0.127</m:t>
                              </m:r>
                            </m:e>
                          </m:d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−0.223</m:t>
                              </m:r>
                            </m:e>
                          </m:d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−0.041</m:t>
                              </m:r>
                            </m:e>
                          </m:d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−0.288</m:t>
                              </m:r>
                            </m:e>
                          </m:d>
                        </m:e>
                      </m:d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−0.679</m:t>
                          </m:r>
                        </m:e>
                      </m:d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=0.340</m:t>
                      </m:r>
                    </m:oMath>
                  </m:oMathPara>
                </a14:m>
                <a:endParaRPr lang="en-IN" b="0" i="0">
                  <a:effectLst/>
                  <a:latin typeface="KaTeX_Main"/>
                </a:endParaRPr>
              </a:p>
              <a:p>
                <a:pPr marL="0" indent="0" algn="l">
                  <a:buNone/>
                </a:pPr>
                <a:r>
                  <a:rPr lang="en-IN" b="0" i="0">
                    <a:effectLst/>
                    <a:latin typeface="fkGroteskNeue"/>
                  </a:rPr>
                  <a:t>Generator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b="0" i="1" baseline="-25000" dirty="0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</m:d>
                            </m:e>
                          </m:func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−1.609</m:t>
                              </m:r>
                            </m:e>
                          </m:d>
                          <m: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−1.386</m:t>
                              </m:r>
                            </m:e>
                          </m:d>
                        </m:e>
                      </m:d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=1.498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585D0-902D-3562-2DD0-75576EA31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513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066B-5BF9-7835-4AEC-245C23C2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0" i="0">
                <a:solidFill>
                  <a:schemeClr val="bg1"/>
                </a:solidFill>
                <a:effectLst/>
                <a:latin typeface="fkGroteskNeue"/>
              </a:rPr>
              <a:t>What is CycleGAN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1CE9-2517-2318-4577-B508B19A7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337" y="663632"/>
            <a:ext cx="7027428" cy="564919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i="1" dirty="0">
                <a:effectLst/>
              </a:rPr>
              <a:t>The Challenge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How do we translate images across domains without corresponding paired examples?</a:t>
            </a:r>
          </a:p>
          <a:p>
            <a:pPr marL="0" indent="0">
              <a:buNone/>
            </a:pPr>
            <a:r>
              <a:rPr lang="en-US" sz="2000" b="1" dirty="0"/>
              <a:t>Traditional Limitation</a:t>
            </a:r>
          </a:p>
          <a:p>
            <a:pPr lvl="1"/>
            <a:r>
              <a:rPr lang="en-US" sz="2000" dirty="0"/>
              <a:t>Supervised models require paired training data (x, y)</a:t>
            </a:r>
          </a:p>
          <a:p>
            <a:pPr lvl="1"/>
            <a:r>
              <a:rPr lang="en-US" sz="2000" dirty="0"/>
              <a:t>Example: Photo of zebra → exact same pose/lighting as horse</a:t>
            </a:r>
          </a:p>
          <a:p>
            <a:pPr lvl="1"/>
            <a:r>
              <a:rPr lang="en-US" sz="2000" dirty="0"/>
              <a:t>Problem: Such pairs are expensive, often impossible to obtain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r>
              <a:rPr lang="en-US" sz="2000" b="1" dirty="0" err="1"/>
              <a:t>CycleGAN</a:t>
            </a:r>
            <a:r>
              <a:rPr lang="en-US" sz="2000" b="1" dirty="0"/>
              <a:t> Solution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Learns mappings between domains X and Y from unpaired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No need for pixel-aligned (x, y) pairs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Bidirectional translation: G: X→Y and F: Y→X</a:t>
            </a:r>
          </a:p>
          <a:p>
            <a:pPr>
              <a:lnSpc>
                <a:spcPct val="110000"/>
              </a:lnSpc>
            </a:pP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92384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84488" y="0"/>
            <a:ext cx="61020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3200" b="1" i="0" dirty="0">
                <a:effectLst/>
              </a:rPr>
              <a:t>Real-World Applications</a:t>
            </a:r>
          </a:p>
          <a:p>
            <a:endParaRPr lang="en-IN" b="0" i="0" dirty="0">
              <a:effectLst/>
              <a:latin typeface="fkGrotesk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926" y="1121908"/>
            <a:ext cx="6017274" cy="1707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56267" y="660578"/>
            <a:ext cx="6097508" cy="461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IN" dirty="0"/>
              <a:t>Summer ↔ Winter scenes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336" y="559844"/>
            <a:ext cx="5119697" cy="461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IN" dirty="0"/>
              <a:t>Paintings ↔ Photograph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60810" y="3162326"/>
            <a:ext cx="79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Day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768887" y="3162326"/>
            <a:ext cx="79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Night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6" y="1055061"/>
            <a:ext cx="5452502" cy="20536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341" y="3523333"/>
            <a:ext cx="7017181" cy="26204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15" y="0"/>
            <a:ext cx="10241280" cy="1234440"/>
          </a:xfrm>
        </p:spPr>
        <p:txBody>
          <a:bodyPr/>
          <a:lstStyle/>
          <a:p>
            <a:r>
              <a:rPr lang="en-IN" b="0" i="0" dirty="0" err="1">
                <a:effectLst/>
                <a:latin typeface="fkGrotesk"/>
              </a:rPr>
              <a:t>CycleGAN</a:t>
            </a:r>
            <a:r>
              <a:rPr lang="en-IN" b="0" i="0" dirty="0">
                <a:effectLst/>
                <a:latin typeface="fkGrotesk"/>
              </a:rPr>
              <a:t> Architecture</a:t>
            </a:r>
            <a:br>
              <a:rPr lang="en-IN" b="0" i="0" dirty="0">
                <a:effectLst/>
                <a:latin typeface="fkGrotesk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3586" t="16598" r="7566"/>
          <a:stretch>
            <a:fillRect/>
          </a:stretch>
        </p:blipFill>
        <p:spPr>
          <a:xfrm>
            <a:off x="2058861" y="743304"/>
            <a:ext cx="9137659" cy="3299070"/>
          </a:xfrm>
        </p:spPr>
      </p:pic>
      <p:sp>
        <p:nvSpPr>
          <p:cNvPr id="3" name="TextBox 2"/>
          <p:cNvSpPr txBox="1"/>
          <p:nvPr/>
        </p:nvSpPr>
        <p:spPr>
          <a:xfrm>
            <a:off x="8165592" y="6156144"/>
            <a:ext cx="3867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Unpaired Image-to-Image Translation using Cycle-Consistent Adversarial Networks</a:t>
            </a:r>
            <a:endParaRPr lang="en-IN" sz="8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280657" y="4150096"/>
            <a:ext cx="9269103" cy="22214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latin typeface="fkGroteskNeue"/>
              </a:rPr>
              <a:t>Main Components:</a:t>
            </a:r>
          </a:p>
          <a:p>
            <a:pPr lvl="1"/>
            <a:r>
              <a:rPr lang="en-IN" sz="2000" dirty="0">
                <a:latin typeface="fkGroteskNeue"/>
              </a:rPr>
              <a:t>Two Generators:</a:t>
            </a:r>
          </a:p>
          <a:p>
            <a:pPr marL="1200150" lvl="2" indent="-285750"/>
            <a:r>
              <a:rPr lang="en-IN" i="1" dirty="0">
                <a:latin typeface="KaTeX_Math"/>
              </a:rPr>
              <a:t>G</a:t>
            </a:r>
            <a:r>
              <a:rPr lang="en-IN" dirty="0">
                <a:latin typeface="KaTeX_Main"/>
              </a:rPr>
              <a:t>:</a:t>
            </a:r>
            <a:r>
              <a:rPr lang="en-IN" i="1" dirty="0">
                <a:latin typeface="KaTeX_Math"/>
              </a:rPr>
              <a:t>X</a:t>
            </a:r>
            <a:r>
              <a:rPr lang="en-IN" dirty="0">
                <a:latin typeface="KaTeX_Main"/>
              </a:rPr>
              <a:t>→</a:t>
            </a:r>
            <a:r>
              <a:rPr lang="en-IN" i="1" dirty="0">
                <a:latin typeface="KaTeX_Math"/>
              </a:rPr>
              <a:t>Y</a:t>
            </a:r>
            <a:r>
              <a:rPr lang="en-IN" dirty="0">
                <a:latin typeface="fkGroteskNeue"/>
              </a:rPr>
              <a:t> (e.g., photo </a:t>
            </a:r>
            <a:r>
              <a:rPr lang="en-IN" dirty="0">
                <a:latin typeface="KaTeX_Main"/>
              </a:rPr>
              <a:t>→</a:t>
            </a:r>
            <a:r>
              <a:rPr lang="en-IN" dirty="0">
                <a:latin typeface="fkGroteskNeue"/>
              </a:rPr>
              <a:t> painting)</a:t>
            </a:r>
          </a:p>
          <a:p>
            <a:pPr marL="1200150" lvl="2" indent="-285750"/>
            <a:r>
              <a:rPr lang="en-IN" i="1" dirty="0">
                <a:latin typeface="KaTeX_Math"/>
              </a:rPr>
              <a:t>F</a:t>
            </a:r>
            <a:r>
              <a:rPr lang="en-IN" dirty="0">
                <a:latin typeface="KaTeX_Main"/>
              </a:rPr>
              <a:t>:</a:t>
            </a:r>
            <a:r>
              <a:rPr lang="en-IN" i="1" dirty="0">
                <a:latin typeface="KaTeX_Math"/>
              </a:rPr>
              <a:t>Y</a:t>
            </a:r>
            <a:r>
              <a:rPr lang="en-IN" dirty="0">
                <a:latin typeface="KaTeX_Main"/>
              </a:rPr>
              <a:t>→</a:t>
            </a:r>
            <a:r>
              <a:rPr lang="en-IN" i="1" dirty="0">
                <a:latin typeface="KaTeX_Math"/>
              </a:rPr>
              <a:t>X</a:t>
            </a:r>
            <a:r>
              <a:rPr lang="en-IN" dirty="0">
                <a:latin typeface="fkGroteskNeue"/>
              </a:rPr>
              <a:t> (e.g., painting </a:t>
            </a:r>
            <a:r>
              <a:rPr lang="en-IN" dirty="0">
                <a:latin typeface="KaTeX_Main"/>
              </a:rPr>
              <a:t>→</a:t>
            </a:r>
            <a:r>
              <a:rPr lang="en-IN" dirty="0">
                <a:latin typeface="fkGroteskNeue"/>
              </a:rPr>
              <a:t> photo)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224755" y="4643742"/>
            <a:ext cx="6726091" cy="1266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fkGroteskNeue"/>
              </a:rPr>
              <a:t>Two Discriminators: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KaTeX_Math"/>
              </a:rPr>
              <a:t>D</a:t>
            </a:r>
            <a:r>
              <a:rPr lang="en-IN" sz="2000" i="1" baseline="-25000" dirty="0">
                <a:latin typeface="KaTeX_Math"/>
              </a:rPr>
              <a:t>X</a:t>
            </a:r>
            <a:r>
              <a:rPr lang="en-IN" sz="2000" dirty="0">
                <a:latin typeface="fkGroteskNeue"/>
              </a:rPr>
              <a:t>: </a:t>
            </a:r>
            <a:r>
              <a:rPr lang="en-US" sz="2000" dirty="0">
                <a:latin typeface="fkGroteskNeue"/>
              </a:rPr>
              <a:t>Distinguishes real vs. fake in domain X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KaTeX_Math"/>
              </a:rPr>
              <a:t>D</a:t>
            </a:r>
            <a:r>
              <a:rPr lang="en-IN" sz="2000" i="1" baseline="-25000" dirty="0">
                <a:latin typeface="KaTeX_Math"/>
              </a:rPr>
              <a:t>Y</a:t>
            </a:r>
            <a:r>
              <a:rPr lang="en-IN" sz="2000" dirty="0">
                <a:latin typeface="fkGroteskNeue"/>
              </a:rPr>
              <a:t>: </a:t>
            </a:r>
            <a:r>
              <a:rPr lang="en-US" sz="2000" dirty="0">
                <a:latin typeface="fkGroteskNeue"/>
              </a:rPr>
              <a:t>Distinguishes real vs. fake in domain Y</a:t>
            </a:r>
            <a:endParaRPr lang="en-IN" sz="2000" dirty="0">
              <a:latin typeface="fkGrotesk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0"/>
            <a:ext cx="10241280" cy="1234440"/>
          </a:xfrm>
        </p:spPr>
        <p:txBody>
          <a:bodyPr>
            <a:normAutofit fontScale="90000"/>
          </a:bodyPr>
          <a:lstStyle/>
          <a:p>
            <a:r>
              <a:rPr lang="en-IN" i="0" dirty="0">
                <a:effectLst/>
                <a:latin typeface="fkGrotesk"/>
              </a:rPr>
              <a:t>Forward and Backward Cycles </a:t>
            </a:r>
            <a:br>
              <a:rPr lang="en-IN" i="0" dirty="0">
                <a:effectLst/>
                <a:latin typeface="fkGrotesk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413" y="4825443"/>
            <a:ext cx="7199260" cy="1505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Why Cycles Matter</a:t>
            </a:r>
          </a:p>
          <a:p>
            <a:pPr marL="0" indent="0">
              <a:buNone/>
            </a:pPr>
            <a:r>
              <a:rPr lang="en-IN" dirty="0"/>
              <a:t>→ Prevents mode collapse and arbitrary mappings</a:t>
            </a:r>
            <a:br>
              <a:rPr lang="en-IN" dirty="0"/>
            </a:br>
            <a:r>
              <a:rPr lang="en-IN" dirty="0"/>
              <a:t>→ Ensures content preservation across translations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8481"/>
            <a:ext cx="5522844" cy="224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/>
              <a:t>Forward Cycle: X → Y →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Real image x from domain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G translates: x → G(x) in domain 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 reconstructs: G(x) → F(G(x)) ≈ 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2751776"/>
            <a:ext cx="5190152" cy="206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Backward Cycle: Y → X → 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Real image y from domain 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 translates: y → F(y) in domain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G reconstructs: F(y) → G(F(y)) ≈ y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3586" t="16598" r="7566" b="22544"/>
          <a:stretch>
            <a:fillRect/>
          </a:stretch>
        </p:blipFill>
        <p:spPr>
          <a:xfrm>
            <a:off x="2083002" y="714800"/>
            <a:ext cx="7803382" cy="205578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40419"/>
            <a:ext cx="10241280" cy="1234440"/>
          </a:xfrm>
        </p:spPr>
        <p:txBody>
          <a:bodyPr/>
          <a:lstStyle/>
          <a:p>
            <a:r>
              <a:rPr lang="en-IN" b="0" i="0" dirty="0">
                <a:effectLst/>
                <a:latin typeface="fkGrotesk"/>
              </a:rPr>
              <a:t>Loss Functions in </a:t>
            </a:r>
            <a:r>
              <a:rPr lang="en-IN" b="0" i="0" dirty="0" err="1">
                <a:effectLst/>
                <a:latin typeface="fkGrotesk"/>
              </a:rPr>
              <a:t>CycleGAN</a:t>
            </a:r>
            <a:br>
              <a:rPr lang="en-IN" b="0" i="0" dirty="0">
                <a:effectLst/>
                <a:latin typeface="fkGrotesk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1925" y="1523789"/>
            <a:ext cx="7473636" cy="3959352"/>
          </a:xfrm>
        </p:spPr>
        <p:txBody>
          <a:bodyPr>
            <a:normAutofit fontScale="92500" lnSpcReduction="1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fkGroteskNeue"/>
              </a:rPr>
              <a:t> Adversarial loss</a:t>
            </a:r>
            <a:r>
              <a:rPr lang="en-US" b="0" i="0" dirty="0">
                <a:effectLst/>
                <a:latin typeface="fkGroteskNeue"/>
              </a:rPr>
              <a:t>: </a:t>
            </a:r>
          </a:p>
          <a:p>
            <a:pPr lvl="1"/>
            <a:r>
              <a:rPr lang="en-US" dirty="0"/>
              <a:t>Encourages realistic outputs in target domain</a:t>
            </a:r>
          </a:p>
          <a:p>
            <a:pPr lvl="1"/>
            <a:r>
              <a:rPr lang="en-US" b="0" i="0" dirty="0">
                <a:effectLst/>
                <a:latin typeface="fkGroteskNeue"/>
              </a:rPr>
              <a:t>Applies to both (G, D</a:t>
            </a:r>
            <a:r>
              <a:rPr lang="en-US" b="0" i="0" baseline="-25000" dirty="0">
                <a:effectLst/>
                <a:latin typeface="+mj-lt"/>
              </a:rPr>
              <a:t>Y</a:t>
            </a:r>
            <a:r>
              <a:rPr lang="en-US" b="0" i="0" dirty="0">
                <a:effectLst/>
                <a:latin typeface="fkGroteskNeue"/>
              </a:rPr>
              <a:t>) and (F, D</a:t>
            </a:r>
            <a:r>
              <a:rPr lang="en-US" b="0" i="0" baseline="-25000" dirty="0">
                <a:effectLst/>
                <a:latin typeface="fkGroteskNeue"/>
              </a:rPr>
              <a:t>X</a:t>
            </a:r>
            <a:r>
              <a:rPr lang="en-US" b="0" i="0" dirty="0">
                <a:effectLst/>
                <a:latin typeface="fkGroteskNeue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fkGroteskNeue"/>
              </a:rPr>
              <a:t> Cycle consistency loss: </a:t>
            </a:r>
          </a:p>
          <a:p>
            <a:pPr lvl="1"/>
            <a:r>
              <a:rPr lang="en-IN" dirty="0"/>
              <a:t>Enforces invertible mappings: F(G(x)) ≈ x and G(F(y)) ≈ y</a:t>
            </a:r>
          </a:p>
          <a:p>
            <a:pPr lvl="1"/>
            <a:r>
              <a:rPr lang="en-US" dirty="0"/>
              <a:t>Uses L1 norm to measure pixel-wise reconstruction error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fkGroteskNeue"/>
              </a:rPr>
              <a:t> Identity loss (optional): </a:t>
            </a:r>
          </a:p>
          <a:p>
            <a:pPr lvl="1"/>
            <a:r>
              <a:rPr lang="en-US" b="0" i="0" dirty="0">
                <a:effectLst/>
                <a:latin typeface="fkGroteskNeue"/>
              </a:rPr>
              <a:t>Regularizes generators so G(y) ≈ y and F(x) ≈ x</a:t>
            </a:r>
          </a:p>
          <a:p>
            <a:pPr lvl="1"/>
            <a:r>
              <a:rPr lang="en-US" dirty="0">
                <a:latin typeface="fkGroteskNeue"/>
              </a:rPr>
              <a:t>H</a:t>
            </a:r>
            <a:r>
              <a:rPr lang="en-US" b="0" i="0" dirty="0">
                <a:effectLst/>
                <a:latin typeface="fkGroteskNeue"/>
              </a:rPr>
              <a:t>elps preserve </a:t>
            </a:r>
            <a:r>
              <a:rPr lang="en-US" b="0" i="0" dirty="0" err="1">
                <a:effectLst/>
                <a:latin typeface="fkGroteskNeue"/>
              </a:rPr>
              <a:t>colour</a:t>
            </a:r>
            <a:r>
              <a:rPr lang="en-US" b="0" i="0" dirty="0">
                <a:effectLst/>
                <a:latin typeface="fkGroteskNeue"/>
              </a:rPr>
              <a:t>, structure.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217" y="1028701"/>
            <a:ext cx="3707898" cy="3020785"/>
          </a:xfrm>
        </p:spPr>
        <p:txBody>
          <a:bodyPr>
            <a:normAutofit/>
          </a:bodyPr>
          <a:lstStyle/>
          <a:p>
            <a:pPr algn="r"/>
            <a:r>
              <a:rPr lang="en-IN" sz="3000" b="0" i="0" dirty="0">
                <a:solidFill>
                  <a:schemeClr val="bg1"/>
                </a:solidFill>
                <a:effectLst/>
                <a:latin typeface="fkGrotesk"/>
              </a:rPr>
              <a:t>Adversarial Loss </a:t>
            </a:r>
            <a:br>
              <a:rPr lang="en-IN" sz="3000" b="0" i="0" dirty="0">
                <a:solidFill>
                  <a:schemeClr val="bg1"/>
                </a:solidFill>
                <a:effectLst/>
                <a:latin typeface="fkGrotesk"/>
              </a:rPr>
            </a:br>
            <a:endParaRPr lang="en-IN"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7126" y="627056"/>
                <a:ext cx="7674362" cy="5862521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For generator G: X→Y and 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dirty="0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3200" b="0" i="1" dirty="0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3200" b="0" i="0" dirty="0">
                  <a:effectLst/>
                  <a:latin typeface="fkGroteskNeue"/>
                </a:endParaRPr>
              </a:p>
              <a:p>
                <a:r>
                  <a:rPr lang="en-IN" sz="3000" b="0" i="0" dirty="0">
                    <a:effectLst/>
                    <a:latin typeface="fkGroteskNeue"/>
                  </a:rPr>
                  <a:t>G minimizes,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3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000" b="0" i="0" dirty="0">
                    <a:effectLst/>
                    <a:latin typeface="fkGroteskNeue"/>
                  </a:rPr>
                  <a:t>maximizes → adversarial game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Similar loss for F: Y→X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dirty="0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3200" b="0" i="1" dirty="0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Adversarial loss helps match the distribution of generated images to the real images in the target domain.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126" y="627056"/>
                <a:ext cx="7674362" cy="5862521"/>
              </a:xfrm>
              <a:blipFill>
                <a:blip r:embed="rId2"/>
                <a:stretch>
                  <a:fillRect l="-3018" t="-1455" r="-2224" b="-13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380607" y="1543635"/>
                <a:ext cx="7101665" cy="428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𝑨𝑫𝑽</m:t>
                          </m:r>
                        </m:sub>
                      </m:sSub>
                      <m:r>
                        <a:rPr lang="es-ES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es-E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s-E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)] +</m:t>
                      </m:r>
                      <m:sSub>
                        <m:sSubPr>
                          <m:ctrlPr>
                            <a:rPr lang="es-ES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s-ES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000" b="1" i="1" dirty="0">
                          <a:latin typeface="Cambria Math" panose="02040503050406030204" pitchFamily="18" charset="0"/>
                        </a:rPr>
                        <m:t>)))]</m:t>
                      </m:r>
                    </m:oMath>
                  </m:oMathPara>
                </a14:m>
                <a:endParaRPr lang="es-ES" sz="20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607" y="1543635"/>
                <a:ext cx="7101665" cy="428259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0D5FF-7101-9677-022E-3492341C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Latent Variable and Latent Space</a:t>
            </a:r>
            <a:endParaRPr lang="en-IN" sz="3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8D0716-97E0-56FA-CB5E-32785CA75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834910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2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301" y="1028701"/>
            <a:ext cx="3652814" cy="3020785"/>
          </a:xfrm>
        </p:spPr>
        <p:txBody>
          <a:bodyPr>
            <a:normAutofit/>
          </a:bodyPr>
          <a:lstStyle/>
          <a:p>
            <a:pPr algn="r"/>
            <a:r>
              <a:rPr lang="en-IN" sz="3000" b="0" i="0">
                <a:solidFill>
                  <a:schemeClr val="bg1"/>
                </a:solidFill>
                <a:effectLst/>
                <a:latin typeface="fkGrotesk"/>
              </a:rPr>
              <a:t>Cycle Consistency Loss</a:t>
            </a:r>
            <a:br>
              <a:rPr lang="en-IN" sz="30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30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1713" y="761891"/>
            <a:ext cx="7246677" cy="514058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Enforces that an image mapped from its source to target and back returns to the original.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Forward Cycle Loss: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fkGroteskNeue"/>
            </a:endParaRPr>
          </a:p>
          <a:p>
            <a:r>
              <a:rPr lang="en-IN" dirty="0"/>
              <a:t>Backward Cycle Loss:</a:t>
            </a:r>
          </a:p>
          <a:p>
            <a:pPr marL="0" indent="0">
              <a:buNone/>
            </a:pPr>
            <a:endParaRPr lang="en-IN" b="0" i="0" dirty="0">
              <a:effectLst/>
              <a:latin typeface="fkGroteskNeue"/>
            </a:endParaRPr>
          </a:p>
          <a:p>
            <a:pPr lvl="1"/>
            <a:r>
              <a:rPr lang="en-US" b="0" i="0" dirty="0">
                <a:effectLst/>
                <a:latin typeface="fkGroteskNeue"/>
              </a:rPr>
              <a:t>||·||₁ = L1 norm (pixel-wise difference)</a:t>
            </a:r>
          </a:p>
          <a:p>
            <a:r>
              <a:rPr lang="en-US" b="0" i="0" dirty="0">
                <a:effectLst/>
                <a:latin typeface="fkGroteskNeue"/>
              </a:rPr>
              <a:t>Forces round-trip consistency</a:t>
            </a:r>
          </a:p>
          <a:p>
            <a:r>
              <a:rPr lang="en-IN" b="0" i="0" dirty="0">
                <a:effectLst/>
                <a:latin typeface="fkGroteskNeue"/>
              </a:rPr>
              <a:t>Prevents generators from trivially mapping all inputs to a constant output.</a:t>
            </a:r>
          </a:p>
          <a:p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10731" y="2192069"/>
                <a:ext cx="6102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𝑪𝒀𝑪</m:t>
                          </m:r>
                        </m:sub>
                      </m:sSub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[||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)) − 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||₁]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731" y="2192069"/>
                <a:ext cx="6102034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10731" y="3244118"/>
                <a:ext cx="6102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𝑪𝒀𝑪</m:t>
                          </m:r>
                        </m:sub>
                      </m:sSub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[||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)) 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||₁]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731" y="3244118"/>
                <a:ext cx="610203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0" i="0">
                <a:solidFill>
                  <a:schemeClr val="bg1"/>
                </a:solidFill>
                <a:effectLst/>
                <a:latin typeface="fkGrotesk"/>
              </a:rPr>
              <a:t>Identity Loss</a:t>
            </a:r>
            <a:br>
              <a:rPr lang="en-IN" sz="32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622" y="1482571"/>
            <a:ext cx="6540917" cy="46816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Used when two domains share low-level features (e.g., </a:t>
            </a:r>
            <a:r>
              <a:rPr lang="en-IN" sz="2800" b="0" i="0" dirty="0" err="1">
                <a:effectLst/>
                <a:latin typeface="fkGroteskNeue"/>
              </a:rPr>
              <a:t>color</a:t>
            </a:r>
            <a:r>
              <a:rPr lang="en-IN" sz="2800" b="0" i="0" dirty="0">
                <a:effectLst/>
                <a:latin typeface="fkGroteskNeue"/>
              </a:rPr>
              <a:t> preservation):</a:t>
            </a:r>
          </a:p>
          <a:p>
            <a:pPr marL="0" indent="0">
              <a:buNone/>
            </a:pPr>
            <a:endParaRPr lang="en-IN" sz="2800" dirty="0">
              <a:latin typeface="fkGrotesk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Regularizes generators to retain content and </a:t>
            </a:r>
            <a:r>
              <a:rPr lang="en-IN" sz="2800" b="0" i="0" dirty="0" err="1">
                <a:effectLst/>
                <a:latin typeface="fkGroteskNeue"/>
              </a:rPr>
              <a:t>color</a:t>
            </a:r>
            <a:r>
              <a:rPr lang="en-IN" sz="2800" b="0" i="0" dirty="0">
                <a:effectLst/>
                <a:latin typeface="fkGroteskNeue"/>
              </a:rPr>
              <a:t> in translation tasks.</a:t>
            </a:r>
          </a:p>
          <a:p>
            <a:pPr marL="0" indent="0">
              <a:buNone/>
            </a:pP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13623" y="2539093"/>
                <a:ext cx="6743891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𝑰𝑫𝑻</m:t>
                          </m:r>
                        </m:sub>
                      </m:sSub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dirty="0" smtClean="0">
                          <a:effectLst/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[||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)) 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||₁]</m:t>
                      </m:r>
                      <m:sSub>
                        <m:sSubPr>
                          <m:ctrlPr>
                            <a:rPr lang="en-I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[||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)) − 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dirty="0">
                          <a:effectLst/>
                          <a:latin typeface="Cambria Math" panose="02040503050406030204" pitchFamily="18" charset="0"/>
                        </a:rPr>
                        <m:t>||₁]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23" y="2539093"/>
                <a:ext cx="6743891" cy="391261"/>
              </a:xfrm>
              <a:prstGeom prst="rect">
                <a:avLst/>
              </a:prstGeom>
              <a:blipFill rotWithShape="1">
                <a:blip r:embed="rId2"/>
                <a:stretch>
                  <a:fillRect l="-5" t="-93" r="8" b="1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882C6-F07B-34A7-66BF-3EF4641E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2706965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0" i="0" dirty="0">
                <a:solidFill>
                  <a:schemeClr val="bg1"/>
                </a:solidFill>
                <a:effectLst/>
                <a:latin typeface="fkGrotesk"/>
              </a:rPr>
              <a:t>Combined Total Loss Function</a:t>
            </a:r>
            <a:br>
              <a:rPr lang="en-IN" sz="3200" b="0" i="0" dirty="0">
                <a:solidFill>
                  <a:schemeClr val="bg1"/>
                </a:solidFill>
                <a:effectLst/>
                <a:latin typeface="fkGrotesk"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41D7F-6C4D-C462-E663-2B8498AA29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9088" y="1485624"/>
                <a:ext cx="6223518" cy="2765533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0" i="0" dirty="0">
                    <a:effectLst/>
                    <a:latin typeface="fkGroteskNeue"/>
                  </a:rPr>
                  <a:t>The full objective added together: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𝑫𝑿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𝑫𝒀</m:t>
                          </m:r>
                        </m:e>
                      </m:d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𝑳𝑮𝑨𝑵</m:t>
                      </m:r>
                      <m:d>
                        <m:dPr>
                          <m:ctrlPr>
                            <a:rPr lang="en-IN" sz="1800" b="1" i="1" baseline="-250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𝑫𝒀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𝑳𝑮𝑨𝑵</m:t>
                      </m:r>
                      <m:d>
                        <m:dPr>
                          <m:ctrlPr>
                            <a:rPr lang="en-IN" sz="1800" b="1" i="1" baseline="-250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𝑫𝑿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1800" b="1" i="1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800" b="1" i="1">
                          <a:effectLst/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IN" sz="1800" b="1" i="1" baseline="-25000">
                          <a:effectLst/>
                          <a:latin typeface="Cambria Math" panose="02040503050406030204" pitchFamily="18" charset="0"/>
                        </a:rPr>
                        <m:t>𝒄𝒚𝒄</m:t>
                      </m:r>
                      <m:d>
                        <m:dPr>
                          <m:ctrlPr>
                            <a:rPr lang="en-IN" sz="1800" b="1" i="1" baseline="-250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800" b="1" i="1">
                          <a:effectLst/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IN" sz="1800" b="1" i="1">
                          <a:effectLst/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IN" sz="1800" b="1" i="1" baseline="-25000">
                          <a:effectLst/>
                          <a:latin typeface="Cambria Math" panose="02040503050406030204" pitchFamily="18" charset="0"/>
                        </a:rPr>
                        <m:t>𝒊𝒅𝒆𝒏𝒕𝒊𝒕𝒚</m:t>
                      </m:r>
                      <m:d>
                        <m:dPr>
                          <m:ctrlPr>
                            <a:rPr lang="en-IN" sz="1800" b="1" i="1" baseline="-250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1" i="1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IN" sz="1800" b="1" i="0" dirty="0">
                  <a:effectLst/>
                  <a:latin typeface="fkGroteskNeue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l-GR" sz="1800" b="0" i="1" dirty="0">
                    <a:effectLst/>
                    <a:latin typeface="KaTeX_Math"/>
                  </a:rPr>
                  <a:t>λ</a:t>
                </a:r>
                <a:r>
                  <a:rPr lang="el-GR" sz="1800" b="0" i="0" dirty="0">
                    <a:effectLst/>
                    <a:latin typeface="fkGroteskNeue"/>
                  </a:rPr>
                  <a:t>: </a:t>
                </a:r>
                <a:r>
                  <a:rPr lang="en-IN" sz="1800" b="0" i="0" dirty="0">
                    <a:effectLst/>
                    <a:latin typeface="fkGroteskNeue"/>
                  </a:rPr>
                  <a:t>weight for cycle consistency, typically </a:t>
                </a:r>
                <a:r>
                  <a:rPr lang="el-GR" sz="1800" b="0" i="0" dirty="0">
                    <a:effectLst/>
                    <a:latin typeface="KaTeX_Main"/>
                  </a:rPr>
                  <a:t>λ=10</a:t>
                </a:r>
                <a:r>
                  <a:rPr lang="el-GR" sz="1800" b="0" i="0" dirty="0">
                    <a:effectLst/>
                    <a:latin typeface="fkGroteskNeue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l-GR" sz="1800" b="0" i="1" dirty="0">
                    <a:effectLst/>
                    <a:latin typeface="KaTeX_Math"/>
                  </a:rPr>
                  <a:t>α</a:t>
                </a:r>
                <a:r>
                  <a:rPr lang="el-GR" sz="1800" b="0" i="0" dirty="0">
                    <a:effectLst/>
                    <a:latin typeface="fkGroteskNeue"/>
                  </a:rPr>
                  <a:t>: </a:t>
                </a:r>
                <a:r>
                  <a:rPr lang="en-IN" sz="1800" b="0" i="0" dirty="0">
                    <a:effectLst/>
                    <a:latin typeface="fkGroteskNeue"/>
                  </a:rPr>
                  <a:t>weight for identity loss (used as needed).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0" i="0" dirty="0">
                    <a:effectLst/>
                    <a:latin typeface="fkGroteskNeue"/>
                  </a:rPr>
                  <a:t>Training: alternate updates for (G, F) 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IN" sz="1800" b="0" i="0" dirty="0">
                    <a:effectLst/>
                    <a:latin typeface="fkGroteskNeue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800" b="0" i="1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IN" sz="1800" b="0" i="0" dirty="0">
                    <a:effectLst/>
                    <a:latin typeface="fkGroteskNeue"/>
                  </a:rPr>
                  <a:t>).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41D7F-6C4D-C462-E663-2B8498AA2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9088" y="1485624"/>
                <a:ext cx="6223518" cy="2765533"/>
              </a:xfrm>
              <a:blipFill>
                <a:blip r:embed="rId2"/>
                <a:stretch>
                  <a:fillRect l="-2057" t="-1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804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76C8-81ED-D37C-0EA6-5DD22ECF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IN" sz="2700" b="0" i="0">
                <a:solidFill>
                  <a:schemeClr val="bg1"/>
                </a:solidFill>
                <a:effectLst/>
                <a:latin typeface="fkGrotesk"/>
              </a:rPr>
              <a:t>Detailed Network Architecture</a:t>
            </a:r>
            <a:br>
              <a:rPr lang="en-IN" sz="27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27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BF8D0B-2B62-655C-3099-CF6D48D3F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167679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050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F6487-7B3D-92ED-7CB3-931AA8F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3400" b="0" i="0">
                <a:effectLst/>
                <a:latin typeface="fkGrotesk"/>
              </a:rPr>
              <a:t>Optimization &amp; Training Details</a:t>
            </a:r>
            <a:br>
              <a:rPr lang="en-IN" sz="3400" b="0" i="0">
                <a:effectLst/>
                <a:latin typeface="fkGrotesk"/>
              </a:rPr>
            </a:br>
            <a:endParaRPr lang="en-IN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20B6-6A05-F266-2A7F-CA7FC1E0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887968"/>
            <a:ext cx="9448800" cy="381274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Training alternates between updating generators (minimize total loss) and discriminators (maximize ability to distinguish real/fake).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Adam optimizer commonly used (learning rate ~ 0.0002).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Replay buffer may stabilize discriminator training by storing previously generated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Early stopping or model checkpoint based on validation loss.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36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9B48-8389-A361-AD65-C37641E2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 b="0" i="0">
                <a:effectLst/>
                <a:latin typeface="fkGrotesk"/>
              </a:rPr>
              <a:t> Example</a:t>
            </a:r>
            <a:br>
              <a:rPr lang="en-IN" sz="3700" b="0" i="0">
                <a:effectLst/>
                <a:latin typeface="fkGrotesk"/>
              </a:rPr>
            </a:br>
            <a:endParaRPr lang="en-IN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A1943-49CF-06CD-9DAC-A7D51E1DF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887968"/>
            <a:ext cx="9448800" cy="3812746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Suppose an input image x = 1.0 (representing a pixel intensity for simplicity).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Generator G predicts G(x) = 2.5. Generator F predicts F(G(x)) = 0.9.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Cycle consistency loss for this sample: </a:t>
            </a:r>
            <a:r>
              <a:rPr lang="en-IN" sz="2800" b="0" i="0" dirty="0">
                <a:effectLst/>
                <a:latin typeface="KaTeX_Main"/>
              </a:rPr>
              <a:t>∣F(G(x))−x∣=∣0.9−1.0∣=0.1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In practice, this is summed over all image pixels and batch samples.</a:t>
            </a:r>
          </a:p>
          <a:p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4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C4AFFA-9868-4B7D-9F63-93C34D362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10DB0-5EFF-5576-B727-D8DF5B9C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549442" cy="1010093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IN" sz="3300" b="0" i="0" dirty="0">
                <a:effectLst/>
                <a:latin typeface="fkGrotesk"/>
              </a:rPr>
              <a:t>Motivation for Super-Resolution</a:t>
            </a:r>
            <a:br>
              <a:rPr lang="en-IN" sz="3300" b="0" i="0" dirty="0">
                <a:effectLst/>
                <a:latin typeface="fkGrotesk"/>
              </a:rPr>
            </a:br>
            <a:endParaRPr lang="en-IN" sz="3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4CCFE6-8D32-4963-9B5D-E7420442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14B78-940D-4BE3-A24D-B003E1C9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B508BC-14F2-8E51-068E-C083CDFFF1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351578"/>
              </p:ext>
            </p:extLst>
          </p:nvPr>
        </p:nvGraphicFramePr>
        <p:xfrm>
          <a:off x="898451" y="1834632"/>
          <a:ext cx="10334847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457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4590A-4FB9-DD66-5E1B-A3B6034F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IN" sz="3200" b="0" i="0">
                <a:effectLst/>
                <a:latin typeface="fkGrotesk"/>
              </a:rPr>
              <a:t>SISR Problem Statement</a:t>
            </a:r>
            <a:br>
              <a:rPr lang="en-IN" sz="3200" b="0" i="0">
                <a:effectLst/>
                <a:latin typeface="fkGrotesk"/>
              </a:rPr>
            </a:br>
            <a:endParaRPr lang="en-IN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A852E8-2007-5D09-CD0E-BDD53345B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472577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736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2398C-A4DA-1ECF-E9D0-45DDC067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IN" sz="4000" b="0" i="0">
                <a:effectLst/>
                <a:latin typeface="fkGrotesk"/>
              </a:rPr>
              <a:t>SRGAN</a:t>
            </a:r>
            <a:br>
              <a:rPr lang="en-IN" sz="4000" b="0" i="0">
                <a:effectLst/>
                <a:latin typeface="fkGrotesk"/>
              </a:rPr>
            </a:b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AA27-E254-F091-041D-2F23CB44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6" y="1541949"/>
            <a:ext cx="5929422" cy="434161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Use GANs to make </a:t>
            </a:r>
            <a:r>
              <a:rPr lang="en-IN" sz="2800" b="0" i="0" dirty="0" err="1">
                <a:effectLst/>
                <a:latin typeface="fkGroteskNeue"/>
              </a:rPr>
              <a:t>upsampled</a:t>
            </a:r>
            <a:r>
              <a:rPr lang="en-IN" sz="2800" b="0" i="0" dirty="0">
                <a:effectLst/>
                <a:latin typeface="fkGroteskNeue"/>
              </a:rPr>
              <a:t> images </a:t>
            </a:r>
            <a:r>
              <a:rPr lang="en-IN" sz="2800" b="0" i="1" dirty="0">
                <a:effectLst/>
                <a:latin typeface="fkGroteskNeue"/>
              </a:rPr>
              <a:t>perceptually</a:t>
            </a:r>
            <a:r>
              <a:rPr lang="en-IN" sz="2800" b="0" i="0" dirty="0">
                <a:effectLst/>
                <a:latin typeface="fkGroteskNeue"/>
              </a:rPr>
              <a:t> realistic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Generator </a:t>
            </a:r>
            <a:r>
              <a:rPr lang="en-IN" sz="2800" b="0" i="0" dirty="0" err="1">
                <a:effectLst/>
                <a:latin typeface="fkGroteskNeue"/>
              </a:rPr>
              <a:t>upsamples</a:t>
            </a:r>
            <a:r>
              <a:rPr lang="en-IN" sz="2800" b="0" i="0" dirty="0">
                <a:effectLst/>
                <a:latin typeface="fkGroteskNeue"/>
              </a:rPr>
              <a:t> input LR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Discriminator learns to distinguish generated SR from real HR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Perceptual (VGG-based) loss for sharper details</a:t>
            </a:r>
          </a:p>
          <a:p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NC lathe processing">
            <a:extLst>
              <a:ext uri="{FF2B5EF4-FFF2-40B4-BE49-F238E27FC236}">
                <a16:creationId xmlns:a16="http://schemas.microsoft.com/office/drawing/2014/main" id="{F92B7B78-EEDC-7AE1-2150-8533DC86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816" r="8789" b="1"/>
          <a:stretch>
            <a:fillRect/>
          </a:stretch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2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0E4CD-DD2C-AB22-ADFF-6BCDC20B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  <a:effectLst/>
              </a:rPr>
              <a:t>SRGAN Architecture</a:t>
            </a:r>
            <a:br>
              <a:rPr lang="en-US" sz="3200" spc="750">
                <a:solidFill>
                  <a:schemeClr val="bg1"/>
                </a:solidFill>
                <a:effectLst/>
              </a:rPr>
            </a:br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B6DCE-9842-4E9D-B027-7563A3BBE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964" y="457200"/>
            <a:ext cx="7870797" cy="4407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CB25C6-70C8-959D-EFDE-FD9693A9AA95}"/>
              </a:ext>
            </a:extLst>
          </p:cNvPr>
          <p:cNvSpPr txBox="1"/>
          <p:nvPr/>
        </p:nvSpPr>
        <p:spPr>
          <a:xfrm>
            <a:off x="8153401" y="5035333"/>
            <a:ext cx="4093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Photo-Realistic Single Image Super-Resolution Using a Generative Adversarial Network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30676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DE14-5F37-D877-35D0-8DB9DB80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Latent Variable and Latent Space (Cont.)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FFB000-B3FF-8804-B940-A1374E48A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A latent variable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/>
                  <a:t> that influence the observed data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This relationship is modeled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w=Learning parameter</a:t>
                </a:r>
              </a:p>
              <a:p>
                <a:r>
                  <a:rPr lang="en-US" sz="2800" dirty="0"/>
                  <a:t>The latent space is the domain of latent variables:</a:t>
                </a:r>
                <a:br>
                  <a:rPr lang="en-US" sz="2800" dirty="0"/>
                </a:br>
                <a:r>
                  <a:rPr lang="en-US" sz="2800" dirty="0"/>
                  <a:t>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We sample from Z as: z ∼ p(z)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FFB000-B3FF-8804-B940-A1374E48A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3499" t="-1763" b="-30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14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B36A41-BF38-4C0A-BA59-CDCE04AE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99EF3-FBBE-2610-6BA8-AE737668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908649"/>
            <a:ext cx="4079720" cy="3977676"/>
          </a:xfrm>
        </p:spPr>
        <p:txBody>
          <a:bodyPr anchor="t">
            <a:normAutofit/>
          </a:bodyPr>
          <a:lstStyle/>
          <a:p>
            <a:pPr algn="r"/>
            <a:r>
              <a:rPr lang="en-US" sz="3400" spc="750" dirty="0">
                <a:effectLst/>
              </a:rPr>
              <a:t>SRGAN Architecture (Cont.)</a:t>
            </a:r>
            <a:endParaRPr lang="en-IN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01FE-2A46-19B6-2DF7-BF5795759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896" y="964889"/>
            <a:ext cx="5594177" cy="4909137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Two main modules: Generator and Discriminator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Generator: Upscales LR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Discriminator: Distinguishes real SR from fake SR</a:t>
            </a:r>
          </a:p>
          <a:p>
            <a:pPr marL="0" indent="0">
              <a:buNone/>
            </a:pPr>
            <a:endParaRPr lang="en-I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6A8B-01FD-4675-9D35-FA0CC50FD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76E8-086A-40F9-B995-AEFD77D9C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9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A0F0B-8984-BB46-269E-CF559559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b="0" i="0">
                <a:solidFill>
                  <a:schemeClr val="bg1"/>
                </a:solidFill>
                <a:effectLst/>
                <a:latin typeface="fkGrotesk"/>
              </a:rPr>
              <a:t> Generator Network — Input and First Layers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D01-DC25-DAD9-9DA6-262ABCEB9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0833" y="1028701"/>
                <a:ext cx="6273972" cy="4843462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Input:</a:t>
                </a:r>
                <a14:m>
                  <m:oMath xmlns:m="http://schemas.openxmlformats.org/officeDocument/2006/math"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IN" sz="32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>
                                <a:effectLst/>
                                <a:latin typeface="Cambria Math" panose="02040503050406030204" pitchFamily="18" charset="0"/>
                              </a:rPr>
                              <m:t>𝐿𝑅</m:t>
                            </m:r>
                          </m:e>
                        </m:d>
                      </m:sub>
                    </m:sSub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(Low-resolution image)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First Conv Layer: kernel size </a:t>
                </a:r>
                <a14:m>
                  <m:oMath xmlns:m="http://schemas.openxmlformats.org/officeDocument/2006/math"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9×9</m:t>
                    </m:r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, 64 feature maps, stride 1 (</a:t>
                </a:r>
                <a14:m>
                  <m:oMath xmlns:m="http://schemas.openxmlformats.org/officeDocument/2006/math"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9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64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3200" b="0" i="1"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3200" b="0" i="0" dirty="0">
                    <a:effectLst/>
                    <a:latin typeface="fkGroteskNeue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Wide kernel helps capture spatial context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 err="1">
                    <a:effectLst/>
                    <a:latin typeface="fkGroteskNeue"/>
                  </a:rPr>
                  <a:t>PReLU</a:t>
                </a:r>
                <a:r>
                  <a:rPr lang="en-IN" sz="3200" b="0" i="0" dirty="0">
                    <a:effectLst/>
                    <a:latin typeface="fkGroteskNeue"/>
                  </a:rPr>
                  <a:t> Activation introduces learnable non-linearity</a:t>
                </a:r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D01-DC25-DAD9-9DA6-262ABCEB9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0833" y="1028701"/>
                <a:ext cx="6273972" cy="4843462"/>
              </a:xfrm>
              <a:blipFill>
                <a:blip r:embed="rId2"/>
                <a:stretch>
                  <a:fillRect l="-3693" t="-2015" r="-3304" b="-1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848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00C571-846B-4306-AEF1-A2DF61F02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045F2-4874-5132-0FA9-8BA5625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920008"/>
            <a:ext cx="5168980" cy="4852141"/>
          </a:xfrm>
        </p:spPr>
        <p:txBody>
          <a:bodyPr anchor="t">
            <a:normAutofit/>
          </a:bodyPr>
          <a:lstStyle/>
          <a:p>
            <a:r>
              <a:rPr lang="en-US" sz="4000" b="0" i="0">
                <a:effectLst/>
                <a:latin typeface="fkGrotesk"/>
              </a:rPr>
              <a:t>Generator — Residual Blocks Core (Block-by-Block)</a:t>
            </a:r>
            <a:endParaRPr lang="en-IN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A8DD3-6766-258B-862D-01A9AAF39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29814" y="949827"/>
                <a:ext cx="3790585" cy="4765174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effectLst/>
                    <a:latin typeface="fkGroteskNeue"/>
                  </a:rPr>
                  <a:t>Block Setup: </a:t>
                </a:r>
                <a:r>
                  <a:rPr lang="en-US" sz="2000" b="1" i="0" dirty="0">
                    <a:effectLst/>
                    <a:latin typeface="fkGroteskNeue"/>
                  </a:rPr>
                  <a:t>B</a:t>
                </a:r>
                <a:r>
                  <a:rPr lang="en-US" sz="2000" b="0" i="0" dirty="0">
                    <a:effectLst/>
                    <a:latin typeface="fkGroteskNeue"/>
                  </a:rPr>
                  <a:t> residual blocks, each with two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2000" b="0" i="0" dirty="0">
                    <a:effectLst/>
                    <a:latin typeface="fkGroteskNeue"/>
                  </a:rPr>
                  <a:t>conv layers (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b="0" i="0" dirty="0">
                    <a:effectLst/>
                    <a:latin typeface="fkGroteskNeue"/>
                  </a:rPr>
                  <a:t>), batch normalization (BN), and </a:t>
                </a:r>
                <a:r>
                  <a:rPr lang="en-US" sz="2000" b="0" i="0" dirty="0" err="1">
                    <a:effectLst/>
                    <a:latin typeface="fkGroteskNeue"/>
                  </a:rPr>
                  <a:t>PReLU</a:t>
                </a:r>
                <a:endParaRPr lang="en-US" sz="2000" b="0" i="0" dirty="0">
                  <a:effectLst/>
                  <a:latin typeface="fkGroteskNeue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effectLst/>
                    <a:latin typeface="fkGroteskNeue"/>
                  </a:rPr>
                  <a:t>Residual Connection: input added to output after two conv layers (elementwise sum)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effectLst/>
                    <a:latin typeface="fkGroteskNeue"/>
                  </a:rPr>
                  <a:t>Purpose: enables deep stacking without vanishing gradients; stabilizes learning by allowing block outputs to focus on residual detail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A8DD3-6766-258B-862D-01A9AAF39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9814" y="949827"/>
                <a:ext cx="3790585" cy="4765174"/>
              </a:xfrm>
              <a:blipFill>
                <a:blip r:embed="rId2"/>
                <a:stretch>
                  <a:fillRect l="-3859" t="-895" r="-3859" b="-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96D093C-29FB-4E3D-9DBB-F23710957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3"/>
            <a:ext cx="12191999" cy="457198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63000"/>
                </a:schemeClr>
              </a:gs>
              <a:gs pos="32000">
                <a:schemeClr val="accent5">
                  <a:alpha val="72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13265-BEA0-4856-9FFF-9156F3F5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373"/>
            <a:ext cx="8153398" cy="457199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0000"/>
                </a:schemeClr>
              </a:gs>
              <a:gs pos="71000">
                <a:schemeClr val="accent2">
                  <a:alpha val="6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62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2410B-B615-9D68-6955-7399CB3A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936568"/>
            <a:ext cx="4590410" cy="4564822"/>
          </a:xfrm>
        </p:spPr>
        <p:txBody>
          <a:bodyPr anchor="t">
            <a:normAutofit/>
          </a:bodyPr>
          <a:lstStyle/>
          <a:p>
            <a:r>
              <a:rPr lang="en-IN" b="0" i="0">
                <a:effectLst/>
                <a:latin typeface="fkGrotesk"/>
              </a:rPr>
              <a:t>Generator — Residual Block Details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1358FE-8218-27AA-B56B-0F4B5B2F6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786571"/>
              </p:ext>
            </p:extLst>
          </p:nvPr>
        </p:nvGraphicFramePr>
        <p:xfrm>
          <a:off x="6096001" y="457200"/>
          <a:ext cx="5623796" cy="56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06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A929-DB7A-AF48-CAD8-0AD68042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404935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0" i="0">
                <a:solidFill>
                  <a:schemeClr val="bg1"/>
                </a:solidFill>
                <a:effectLst/>
                <a:latin typeface="fkGrotesk"/>
              </a:rPr>
              <a:t>Generator — Post-Residual Processing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0A20C-2A50-AA3A-FE84-04143306B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After </a:t>
                </a:r>
                <a:r>
                  <a:rPr lang="en-US" sz="3600" b="1" i="0" dirty="0">
                    <a:effectLst/>
                    <a:latin typeface="fkGroteskNeue"/>
                  </a:rPr>
                  <a:t>B</a:t>
                </a:r>
                <a:r>
                  <a:rPr lang="en-US" sz="3600" b="0" i="0" dirty="0">
                    <a:effectLst/>
                    <a:latin typeface="fkGroteskNeue"/>
                  </a:rPr>
                  <a:t> residual blocks: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One </a:t>
                </a:r>
                <a14:m>
                  <m:oMath xmlns:m="http://schemas.openxmlformats.org/officeDocument/2006/math">
                    <m:r>
                      <a:rPr lang="en-US" sz="3600" b="0" i="1">
                        <a:effectLst/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 b="0" i="0" dirty="0">
                    <a:effectLst/>
                    <a:latin typeface="fkGroteskNeue"/>
                  </a:rPr>
                  <a:t>Conv (k3n64s1)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BN and elementwise sum combine the features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Purpose: compresses and prepares features for </a:t>
                </a:r>
                <a:r>
                  <a:rPr lang="en-US" sz="3600" b="0" i="0" dirty="0" err="1">
                    <a:effectLst/>
                    <a:latin typeface="fkGroteskNeue"/>
                  </a:rPr>
                  <a:t>upsampling</a:t>
                </a:r>
                <a:endParaRPr lang="en-US" sz="3600" b="0" i="0" dirty="0">
                  <a:effectLst/>
                  <a:latin typeface="fkGroteskNeue"/>
                </a:endParaRP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0A20C-2A50-AA3A-FE84-04143306B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4179" t="-2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786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6B36A41-BF38-4C0A-BA59-CDCE04AE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038CC-EB1F-352B-B13C-C4AC6319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908649"/>
            <a:ext cx="4079720" cy="3977676"/>
          </a:xfrm>
        </p:spPr>
        <p:txBody>
          <a:bodyPr anchor="t">
            <a:normAutofit/>
          </a:bodyPr>
          <a:lstStyle/>
          <a:p>
            <a:pPr algn="r"/>
            <a:r>
              <a:rPr lang="en-US" sz="4000" b="0" i="0">
                <a:effectLst/>
                <a:latin typeface="fkGrotesk"/>
              </a:rPr>
              <a:t>Generator — Upsampling and Output Layers</a:t>
            </a:r>
            <a:endParaRPr lang="en-IN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BFFA9-4F7C-1340-6D50-216C5DC94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1896" y="964889"/>
                <a:ext cx="5118505" cy="4909137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0" i="0" dirty="0">
                    <a:effectLst/>
                    <a:latin typeface="fkGroteskNeue"/>
                  </a:rPr>
                  <a:t>Upsampling: </a:t>
                </a:r>
                <a14:m>
                  <m:oMath xmlns:m="http://schemas.openxmlformats.org/officeDocument/2006/math">
                    <m:r>
                      <a:rPr lang="en-IN" b="0" i="1">
                        <a:effectLst/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IN" b="0" i="0" dirty="0">
                    <a:effectLst/>
                    <a:latin typeface="fkGroteskNeue"/>
                  </a:rPr>
                  <a:t>Conv (k3n256s1), followed by two </a:t>
                </a:r>
                <a:r>
                  <a:rPr lang="en-IN" b="0" i="0" dirty="0" err="1">
                    <a:effectLst/>
                    <a:latin typeface="fkGroteskNeue"/>
                  </a:rPr>
                  <a:t>PixelShuffle</a:t>
                </a:r>
                <a:r>
                  <a:rPr lang="en-IN" b="0" i="0" dirty="0">
                    <a:effectLst/>
                    <a:latin typeface="fkGroteskNeue"/>
                  </a:rPr>
                  <a:t> layers (each doubles size)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0" i="0" dirty="0" err="1">
                    <a:effectLst/>
                    <a:latin typeface="fkGroteskNeue"/>
                  </a:rPr>
                  <a:t>PReLU</a:t>
                </a:r>
                <a:r>
                  <a:rPr lang="en-IN" b="0" i="0" dirty="0">
                    <a:effectLst/>
                    <a:latin typeface="fkGroteskNeue"/>
                  </a:rPr>
                  <a:t> Activation: post-reshuffling, injects non-linearity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0" i="0" dirty="0">
                    <a:effectLst/>
                    <a:latin typeface="fkGroteskNeue"/>
                  </a:rPr>
                  <a:t>Final Conv: </a:t>
                </a:r>
                <a14:m>
                  <m:oMath xmlns:m="http://schemas.openxmlformats.org/officeDocument/2006/math">
                    <m:r>
                      <a:rPr lang="en-IN" b="0" i="1">
                        <a:effectLst/>
                        <a:latin typeface="Cambria Math" panose="02040503050406030204" pitchFamily="18" charset="0"/>
                      </a:rPr>
                      <m:t>9×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9</m:t>
                    </m:r>
                    <m:r>
                      <a:rPr lang="en-IN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i="0" dirty="0">
                    <a:effectLst/>
                    <a:latin typeface="fkGroteskNeue"/>
                  </a:rPr>
                  <a:t>kernel (k9n3s1) projects to RGB channels (I</a:t>
                </a:r>
                <a:r>
                  <a:rPr lang="en-IN" b="0" i="0" baseline="-25000" dirty="0">
                    <a:effectLst/>
                    <a:latin typeface="fkGroteskNeue"/>
                  </a:rPr>
                  <a:t>SR</a:t>
                </a:r>
                <a:r>
                  <a:rPr lang="en-IN" b="0" i="0" dirty="0">
                    <a:effectLst/>
                    <a:latin typeface="fkGroteskNeue"/>
                  </a:rPr>
                  <a:t> output)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0" i="0" dirty="0">
                    <a:effectLst/>
                    <a:latin typeface="fkGroteskNeue"/>
                  </a:rPr>
                  <a:t>Outcome: transforms LR features into high-res space while preserving textures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BFFA9-4F7C-1340-6D50-216C5DC94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896" y="964889"/>
                <a:ext cx="5118505" cy="4909137"/>
              </a:xfrm>
              <a:blipFill>
                <a:blip r:embed="rId2"/>
                <a:stretch>
                  <a:fillRect l="-3095" t="-993" r="-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2D36A8B-01FD-4675-9D35-FA0CC50FD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6D76E8-086A-40F9-B995-AEFD77D9C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28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E97C7-9E6D-B407-5FF4-AB3E1892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2700" b="0" i="0">
                <a:solidFill>
                  <a:schemeClr val="bg1"/>
                </a:solidFill>
                <a:effectLst/>
                <a:latin typeface="fkGrotesk"/>
              </a:rPr>
              <a:t>Generator — Full Data Flow &amp; Connections</a:t>
            </a:r>
            <a:endParaRPr lang="en-IN" sz="27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E73074-5E48-888E-683C-C24E5BC6C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Full flow: Input → Initial Conv + </a:t>
                </a:r>
                <a:r>
                  <a:rPr lang="en-IN" sz="3200" b="0" i="0" dirty="0" err="1">
                    <a:effectLst/>
                    <a:latin typeface="fkGroteskNeue"/>
                  </a:rPr>
                  <a:t>PReLU</a:t>
                </a:r>
                <a:r>
                  <a:rPr lang="en-IN" sz="3200" b="0" i="0" dirty="0">
                    <a:effectLst/>
                    <a:latin typeface="fkGroteskNeue"/>
                  </a:rPr>
                  <a:t> → B Residual Blocks (with skips) → Post-residual Conv/BN → </a:t>
                </a:r>
                <a:r>
                  <a:rPr lang="en-IN" sz="3200" b="0" i="0" dirty="0" err="1">
                    <a:effectLst/>
                    <a:latin typeface="fkGroteskNeue"/>
                  </a:rPr>
                  <a:t>Upsampling</a:t>
                </a:r>
                <a:r>
                  <a:rPr lang="en-IN" sz="3200" b="0" i="0" dirty="0">
                    <a:effectLst/>
                    <a:latin typeface="fkGroteskNeue"/>
                  </a:rPr>
                  <a:t> (</a:t>
                </a:r>
                <a:r>
                  <a:rPr lang="en-IN" sz="3200" b="0" i="0" dirty="0" err="1">
                    <a:effectLst/>
                    <a:latin typeface="fkGroteskNeue"/>
                  </a:rPr>
                  <a:t>PixelShuffle</a:t>
                </a:r>
                <a:r>
                  <a:rPr lang="en-IN" sz="3200" b="0" i="0" dirty="0">
                    <a:effectLst/>
                    <a:latin typeface="fkGroteskNeue"/>
                  </a:rPr>
                  <a:t>) → Final Conv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IN" sz="32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>
                                <a:effectLst/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sub>
                    </m:sSub>
                  </m:oMath>
                </a14:m>
                <a:endParaRPr lang="en-IN" sz="3200" b="0" i="0" dirty="0">
                  <a:effectLst/>
                  <a:latin typeface="fkGroteskNeue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200" b="0" i="0" dirty="0">
                    <a:effectLst/>
                    <a:latin typeface="fkGroteskNeue"/>
                  </a:rPr>
                  <a:t>Skip connections: connect initial features directly to post-block features, helping gradient flow</a:t>
                </a:r>
              </a:p>
              <a:p>
                <a:endParaRPr lang="en-IN" sz="1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E73074-5E48-888E-683C-C24E5BC6C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3499" t="-1763" r="-34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183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B8C06-AB4C-A0C2-1E2D-C53F9D54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0" i="0">
                <a:effectLst/>
                <a:latin typeface="fkGrotesk"/>
              </a:rPr>
              <a:t>Discriminator Network — Input and Early Layers</a:t>
            </a:r>
            <a:endParaRPr lang="en-IN" sz="3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60862-D904-C6AA-D998-37B2B278E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1" y="1887968"/>
                <a:ext cx="9448800" cy="4263450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600" b="0" i="0" dirty="0">
                    <a:effectLst/>
                    <a:latin typeface="fkGroteskNeue"/>
                  </a:rPr>
                  <a:t>Input: HR image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b="0" i="1"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3600" b="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6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𝐻𝑅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IN" sz="3600" b="0" i="0" dirty="0">
                    <a:effectLst/>
                    <a:latin typeface="fkGroteskNeue"/>
                  </a:rPr>
                  <a:t>or generated SR image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6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b="0" i="1"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3600" b="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6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𝑆𝑅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IN" sz="3600" b="0" i="0" dirty="0">
                  <a:effectLst/>
                  <a:latin typeface="fkGroteskNeue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600" b="0" i="0" dirty="0">
                    <a:effectLst/>
                    <a:latin typeface="fkGroteskNeue"/>
                  </a:rPr>
                  <a:t>First Conv Layer: </a:t>
                </a:r>
                <a14:m>
                  <m:oMath xmlns:m="http://schemas.openxmlformats.org/officeDocument/2006/math">
                    <m:r>
                      <a:rPr lang="en-IN" sz="3600" b="0" i="1">
                        <a:effectLst/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IN" sz="3600" b="0" i="0" dirty="0">
                    <a:effectLst/>
                    <a:latin typeface="fkGroteskNeue"/>
                  </a:rPr>
                  <a:t>, 64 channels, stride 1 (k3n64s1)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600" b="0" i="0" dirty="0">
                    <a:effectLst/>
                    <a:latin typeface="fkGroteskNeue"/>
                  </a:rPr>
                  <a:t>Leaky </a:t>
                </a:r>
                <a:r>
                  <a:rPr lang="en-IN" sz="3600" b="0" i="0" dirty="0" err="1">
                    <a:effectLst/>
                    <a:latin typeface="fkGroteskNeue"/>
                  </a:rPr>
                  <a:t>ReLU</a:t>
                </a:r>
                <a:r>
                  <a:rPr lang="en-IN" sz="3600" b="0" i="0" dirty="0">
                    <a:effectLst/>
                    <a:latin typeface="fkGroteskNeue"/>
                  </a:rPr>
                  <a:t> Activation: allows minor negative values, combating dead neurons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60862-D904-C6AA-D998-37B2B278E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1" y="1887968"/>
                <a:ext cx="9448800" cy="4263450"/>
              </a:xfrm>
              <a:blipFill>
                <a:blip r:embed="rId2"/>
                <a:stretch>
                  <a:fillRect l="-2710" t="-1144" b="-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9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DE56B-03E6-9D8B-9F26-C16244ED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IN" sz="2500" b="0" i="0">
                <a:solidFill>
                  <a:schemeClr val="bg1"/>
                </a:solidFill>
                <a:effectLst/>
                <a:latin typeface="fkGrotesk"/>
              </a:rPr>
              <a:t>Discriminator — Progressive Feature Expansion</a:t>
            </a:r>
            <a:endParaRPr lang="en-IN" sz="25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F864E1-8DDB-EAAB-65D7-FB6B593E2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442420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5939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B36A41-BF38-4C0A-BA59-CDCE04AE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CBC3A-5E0B-60DC-FDA6-F134E9F4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908649"/>
            <a:ext cx="4079720" cy="3977676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 b="0" i="0">
                <a:effectLst/>
                <a:latin typeface="fkGrotesk"/>
              </a:rPr>
              <a:t>Discriminator — Transition to Fully-Connected (Dense) Layers</a:t>
            </a:r>
            <a:endParaRPr lang="en-IN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2EA1D-D0FB-7F0D-23D9-0B369455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896" y="964889"/>
            <a:ext cx="5118505" cy="49091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Flatten output and apply Dense(1024)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Leaky </a:t>
            </a:r>
            <a:r>
              <a:rPr lang="en-IN" sz="2800" b="0" i="0" dirty="0" err="1">
                <a:effectLst/>
                <a:latin typeface="fkGroteskNeue"/>
              </a:rPr>
              <a:t>ReLU</a:t>
            </a:r>
            <a:r>
              <a:rPr lang="en-IN" sz="2800" b="0" i="0" dirty="0">
                <a:effectLst/>
                <a:latin typeface="fkGroteskNeue"/>
              </a:rPr>
              <a:t> on Dense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Final Dense(1) output: single scalar representing "realness"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fkGroteskNeue"/>
              </a:rPr>
              <a:t>Sigmoid Activation: produces output in, interpreted as probability</a:t>
            </a:r>
          </a:p>
          <a:p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6A8B-01FD-4675-9D35-FA0CC50FD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76E8-086A-40F9-B995-AEFD77D9C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4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CD10-6C58-35A6-9FD3-B28A1C9D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and Latent Space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306C5-1095-4F7C-CC79-AAA217ADD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3200" dirty="0"/>
                  <a:t>Usually we choose: 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𝓝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 | 0, 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3200" dirty="0"/>
              </a:p>
              <a:p>
                <a:r>
                  <a:rPr lang="en-IN" sz="3200" dirty="0"/>
                  <a:t>So, 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𝒵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 = { 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 ∼ 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𝓝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N" sz="3200" i="1" dirty="0" smtClean="0">
                          <a:latin typeface="Cambria Math" panose="02040503050406030204" pitchFamily="18" charset="0"/>
                        </a:rPr>
                        <m:t>) }</m:t>
                      </m:r>
                    </m:oMath>
                  </m:oMathPara>
                </a14:m>
                <a:endParaRPr lang="en-IN" sz="320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306C5-1095-4F7C-CC79-AAA217ADD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1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892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7ABF7-71D9-FF7A-93B9-A46E6B0A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2500" b="0" i="0">
                <a:solidFill>
                  <a:schemeClr val="bg1"/>
                </a:solidFill>
                <a:effectLst/>
                <a:latin typeface="fkGrotesk"/>
              </a:rPr>
              <a:t>Discriminator — Real vs. Fake Decision</a:t>
            </a:r>
            <a:endParaRPr lang="en-IN" sz="25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618F0-609B-86BF-9CEC-6601477312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36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>
                                <a:effectLst/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3600" b="0" i="0" dirty="0">
                    <a:effectLst/>
                    <a:latin typeface="fkGroteskNeue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36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>
                                <a:effectLst/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3600" b="0" i="0" dirty="0">
                    <a:effectLst/>
                    <a:latin typeface="fkGroteskNeue"/>
                  </a:rPr>
                  <a:t>go through identical discriminator path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Sigmoid output near 1 suggests real HR, near 0 suggests generated SR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600" b="0" i="0" dirty="0">
                    <a:effectLst/>
                    <a:latin typeface="fkGroteskNeue"/>
                  </a:rPr>
                  <a:t>Used as feedback signal for adversarial training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618F0-609B-86BF-9CEC-660147731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4179" t="-1763" r="-2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86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2F353-D817-3299-0F70-19469DD8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 fontScale="90000"/>
          </a:bodyPr>
          <a:lstStyle/>
          <a:p>
            <a:r>
              <a:rPr lang="en-IN" sz="2400" b="0" i="0">
                <a:effectLst/>
                <a:latin typeface="fkGrotesk"/>
              </a:rPr>
              <a:t>Mathematical Formulation</a:t>
            </a:r>
            <a:br>
              <a:rPr lang="en-IN" sz="2400" b="0" i="0">
                <a:effectLst/>
                <a:latin typeface="fkGrotesk"/>
              </a:rPr>
            </a:br>
            <a:endParaRPr lang="en-IN" sz="2400"/>
          </a:p>
        </p:txBody>
      </p:sp>
      <p:pic>
        <p:nvPicPr>
          <p:cNvPr id="18" name="Picture 17" descr="A calculus formula">
            <a:extLst>
              <a:ext uri="{FF2B5EF4-FFF2-40B4-BE49-F238E27FC236}">
                <a16:creationId xmlns:a16="http://schemas.microsoft.com/office/drawing/2014/main" id="{B4DC4A89-A307-F700-BA04-EF392548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13" r="10757" b="-1"/>
          <a:stretch>
            <a:fillRect/>
          </a:stretch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287B-35F5-199E-74CF-270D1F808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69476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fkGroteskNeue"/>
              </a:rPr>
              <a:t>Residual Block Formula: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KaTeX_Main"/>
              </a:rPr>
              <a:t>Y =</a:t>
            </a:r>
            <a:r>
              <a:rPr lang="en-IN" sz="2000" dirty="0">
                <a:latin typeface="KaTeX_Main"/>
              </a:rPr>
              <a:t> </a:t>
            </a:r>
            <a:r>
              <a:rPr lang="en-IN" sz="2000" b="0" i="0" dirty="0" err="1">
                <a:effectLst/>
                <a:latin typeface="KaTeX_Main"/>
              </a:rPr>
              <a:t>x+F</a:t>
            </a:r>
            <a:r>
              <a:rPr lang="en-IN" sz="2000" b="0" i="0" dirty="0">
                <a:effectLst/>
                <a:latin typeface="KaTeX_Main"/>
              </a:rPr>
              <a:t>(</a:t>
            </a:r>
            <a:r>
              <a:rPr lang="en-IN" sz="2000" b="0" i="0" dirty="0" err="1">
                <a:effectLst/>
                <a:latin typeface="KaTeX_Main"/>
              </a:rPr>
              <a:t>x,Wi</a:t>
            </a:r>
            <a:r>
              <a:rPr lang="en-IN" sz="2000" b="0" i="0" dirty="0">
                <a:effectLst/>
                <a:latin typeface="KaTeX_Main"/>
              </a:rPr>
              <a:t>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KaTeX_Main"/>
              </a:rPr>
              <a:t>where F(</a:t>
            </a:r>
            <a:r>
              <a:rPr lang="en-IN" sz="2000" b="0" i="0" dirty="0" err="1">
                <a:effectLst/>
                <a:latin typeface="KaTeX_Main"/>
              </a:rPr>
              <a:t>x,Wi</a:t>
            </a:r>
            <a:r>
              <a:rPr lang="en-IN" sz="2000" b="0" i="0" dirty="0">
                <a:effectLst/>
                <a:latin typeface="KaTeX_Main"/>
              </a:rPr>
              <a:t>) is the stacked BN, activation, conv 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 err="1">
                <a:effectLst/>
                <a:latin typeface="fkGroteskNeue"/>
              </a:rPr>
              <a:t>PixelShuffle</a:t>
            </a:r>
            <a:r>
              <a:rPr lang="en-IN" sz="2000" b="0" i="0" dirty="0">
                <a:effectLst/>
                <a:latin typeface="fkGroteskNeue"/>
              </a:rPr>
              <a:t> Layer: learns </a:t>
            </a:r>
            <a:r>
              <a:rPr lang="en-IN" sz="2000" b="0" i="0" dirty="0" err="1">
                <a:effectLst/>
                <a:latin typeface="fkGroteskNeue"/>
              </a:rPr>
              <a:t>upsampling</a:t>
            </a:r>
            <a:r>
              <a:rPr lang="en-IN" sz="2000" b="0" i="0" dirty="0">
                <a:effectLst/>
                <a:latin typeface="fkGroteskNeue"/>
              </a:rPr>
              <a:t> using channel rearrangement, avoids interpolation artifacts</a:t>
            </a:r>
          </a:p>
          <a:p>
            <a:endParaRPr lang="en-IN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6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DE5ED-E27F-A43D-F08E-CD54A976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 dirty="0"/>
              <a:t>Loss Functions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794E9-FB28-A4DA-F7CD-51FA1F5DD3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237" y="2621381"/>
                <a:ext cx="5929422" cy="3322219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SRGAN Adversarial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0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𝐻𝑅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00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𝐻𝑅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sub>
                        </m:sSub>
                      </m:e>
                    </m:func>
                    <m:r>
                      <a:rPr lang="en-IN" sz="2000" i="1">
                        <a:latin typeface="Cambria Math" panose="02040503050406030204" pitchFamily="18" charset="0"/>
                      </a:rPr>
                      <m:t>+ 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𝐿𝑅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000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1 − </m:t>
                                    </m:r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𝐿𝑅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sub>
                    </m:sSub>
                  </m:oMath>
                </a14:m>
                <a:r>
                  <a:rPr lang="en-IN" sz="2000" dirty="0"/>
                  <a:t>)</a:t>
                </a:r>
              </a:p>
              <a:p>
                <a:r>
                  <a:rPr lang="en-IN" sz="2000" dirty="0"/>
                  <a:t>SRGAN Content (Perceptual)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l-G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sz="20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𝐻𝑅</m:t>
                                      </m:r>
                                    </m:sup>
                                  </m:sSub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sz="20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𝑆𝑅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000" dirty="0"/>
              </a:p>
              <a:p>
                <a:r>
                  <a:rPr lang="en-IN" sz="2000" dirty="0"/>
                  <a:t>SRGAN Total Generator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794E9-FB28-A4DA-F7CD-51FA1F5DD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237" y="2621381"/>
                <a:ext cx="5929422" cy="3322219"/>
              </a:xfrm>
              <a:blipFill>
                <a:blip r:embed="rId2"/>
                <a:stretch>
                  <a:fillRect l="-2467" t="-12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0195CF4A-8FD2-12CA-AA8A-DE330EDB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78" r="19858" b="2"/>
          <a:stretch>
            <a:fillRect/>
          </a:stretch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24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FAF097-5073-4347-985F-3B9C1042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F1AEF-AB0B-18FF-8983-C9ED9D40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74031"/>
            <a:ext cx="9448801" cy="100389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>
                <a:effectLst/>
                <a:latin typeface="fkGrotesk"/>
              </a:rPr>
              <a:t>SRGAN—Limitations and the Need for ESRGAN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029C0-7C9E-4B38-AF9F-4F41075F6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416BE-CA7D-4941-954A-840BCE5B8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B29EDC-6C3E-CBC9-8984-A619FED01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419700"/>
              </p:ext>
            </p:extLst>
          </p:nvPr>
        </p:nvGraphicFramePr>
        <p:xfrm>
          <a:off x="1371600" y="1913860"/>
          <a:ext cx="9448800" cy="390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2961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FCD8B-B3F2-5424-8A10-F5A2DA95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Architecture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9AB29-DFF8-CE64-1D2C-C9C0D7835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25" y="801330"/>
            <a:ext cx="11270875" cy="3719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6DACA-9EB8-6FF0-FCF1-C8EF71776532}"/>
              </a:ext>
            </a:extLst>
          </p:cNvPr>
          <p:cNvSpPr txBox="1"/>
          <p:nvPr/>
        </p:nvSpPr>
        <p:spPr>
          <a:xfrm>
            <a:off x="8769096" y="5061885"/>
            <a:ext cx="3422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ESRGAN: Enhanced Super-Resolution Generative Adversarial Networks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986752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AB0EE-852A-8C21-94DA-97900604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3200" b="0" i="0">
                <a:solidFill>
                  <a:schemeClr val="bg1"/>
                </a:solidFill>
                <a:effectLst/>
                <a:latin typeface="fkGrotesk"/>
              </a:rPr>
              <a:t>SRGAN Residual Block (RB)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BF67-0387-03CD-C14E-6BBDF99B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48434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Residual Block (RB) structure in SRGAN: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Sequential layers: Conv → Batch Normalization (BN) → ReLU → Conv → BN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Output of last BN is added elementwise to input (skip connection)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Role of each 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Conv layers learn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BN normalizes activations, speeding up training (but see next)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ReLU injects non-linearity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fkGroteskNeue"/>
              </a:rPr>
              <a:t>Purpose: Helps network be deep while avoiding vanishing gradients. Facilitates better feature reuse.</a:t>
            </a:r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873346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74B3-23A2-49DC-DCAA-77C37FA6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b="0" i="0">
                <a:solidFill>
                  <a:schemeClr val="bg1"/>
                </a:solidFill>
                <a:effectLst/>
                <a:latin typeface="fkGrotesk"/>
              </a:rPr>
              <a:t>Removing BN in Residual Blocks (RB w/o BN)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5D39-5276-7844-FE89-E2BC756E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484346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ESRGAN modification: Removes BN layers from RBs.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New structure: Conv → </a:t>
            </a:r>
            <a:r>
              <a:rPr lang="en-US" b="0" i="0" dirty="0" err="1">
                <a:effectLst/>
                <a:latin typeface="fkGroteskNeue"/>
              </a:rPr>
              <a:t>ReLU</a:t>
            </a:r>
            <a:r>
              <a:rPr lang="en-US" b="0" i="0" dirty="0">
                <a:effectLst/>
                <a:latin typeface="fkGroteskNeue"/>
              </a:rPr>
              <a:t> → Conv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BN sometimes causes artifacts and restricts expressive power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Removing BN stabilizes and improves performance, especially at high upscaling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Effect: Simpler and visually sharper results. Used as the basis for deeper blocks in ESRGAN.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31149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362EA-6E18-79A7-A8B7-81C8F72B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b="0" i="0">
                <a:solidFill>
                  <a:schemeClr val="bg1"/>
                </a:solidFill>
                <a:effectLst/>
                <a:latin typeface="fkGrotesk"/>
              </a:rPr>
              <a:t>RRDB—Residual in Residual Dense Block 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322E5-29BA-C3FD-91B0-AA622D35B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548293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What is RRDB?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An RRDB stacks several Dense Blocks inside a main residual block (skip connections at multiple scales)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Uses no BN layers—only Conv and </a:t>
            </a:r>
            <a:r>
              <a:rPr lang="en-US" b="0" i="0" dirty="0" err="1">
                <a:effectLst/>
                <a:latin typeface="fkGroteskNeue"/>
              </a:rPr>
              <a:t>LeakyReLU</a:t>
            </a:r>
            <a:endParaRPr lang="en-US" b="0" i="0" dirty="0">
              <a:effectLst/>
              <a:latin typeface="fkGrotesk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Deep skip connections help propagate both local and global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Each Dense Block itself has multiple </a:t>
            </a:r>
            <a:r>
              <a:rPr lang="en-US" b="0" i="0" dirty="0" err="1">
                <a:effectLst/>
                <a:latin typeface="fkGroteskNeue"/>
              </a:rPr>
              <a:t>Conv+LeakyReLU</a:t>
            </a:r>
            <a:r>
              <a:rPr lang="en-US" b="0" i="0" dirty="0">
                <a:effectLst/>
                <a:latin typeface="fkGroteskNeue"/>
              </a:rPr>
              <a:t> units, with every output fed forward to all subsequent layers (dense connectivity)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51328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B36A41-BF38-4C0A-BA59-CDCE04AE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335B2-6418-C96B-9AEC-673B9D5E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908649"/>
            <a:ext cx="4079720" cy="3977676"/>
          </a:xfrm>
        </p:spPr>
        <p:txBody>
          <a:bodyPr anchor="t">
            <a:normAutofit/>
          </a:bodyPr>
          <a:lstStyle/>
          <a:p>
            <a:pPr algn="r"/>
            <a:r>
              <a:rPr lang="en-US" sz="3700" b="0" i="0">
                <a:effectLst/>
                <a:latin typeface="fkGrotesk"/>
              </a:rPr>
              <a:t>RRDB—Residual in Residual Dense Block (Cont.)</a:t>
            </a:r>
            <a:endParaRPr lang="en-IN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7E7F-7019-C8B9-9C25-721BA698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896" y="964889"/>
            <a:ext cx="5118505" cy="510340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Residual Scaling (</a:t>
            </a:r>
            <a:r>
              <a:rPr lang="el-GR" b="0" i="0" dirty="0">
                <a:effectLst/>
                <a:latin typeface="KaTeX_Main"/>
              </a:rPr>
              <a:t>β</a:t>
            </a:r>
            <a:r>
              <a:rPr lang="el-GR" b="0" i="1" dirty="0">
                <a:effectLst/>
                <a:latin typeface="KaTeX_Math"/>
              </a:rPr>
              <a:t>β</a:t>
            </a:r>
            <a:r>
              <a:rPr lang="el-GR" b="0" i="0" dirty="0">
                <a:effectLst/>
                <a:latin typeface="fkGroteskNeue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Output of RRDB is scaled by a parameter </a:t>
            </a:r>
            <a:r>
              <a:rPr lang="el-GR" b="0" i="0" dirty="0">
                <a:effectLst/>
                <a:latin typeface="KaTeX_Main"/>
              </a:rPr>
              <a:t>β</a:t>
            </a:r>
            <a:r>
              <a:rPr lang="el-GR" b="0" i="1" dirty="0">
                <a:effectLst/>
                <a:latin typeface="KaTeX_Math"/>
              </a:rPr>
              <a:t>β</a:t>
            </a:r>
            <a:r>
              <a:rPr lang="el-GR" b="0" i="0" dirty="0">
                <a:effectLst/>
                <a:latin typeface="fkGroteskNeue"/>
              </a:rPr>
              <a:t> (</a:t>
            </a:r>
            <a:r>
              <a:rPr lang="en-IN" b="0" i="0" dirty="0">
                <a:effectLst/>
                <a:latin typeface="fkGroteskNeue"/>
              </a:rPr>
              <a:t>e.g., 0.2) before being added to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This prevents exploding gradients in very deep stacks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Equation (for </a:t>
            </a:r>
            <a:r>
              <a:rPr lang="en-IN" b="0" i="0" dirty="0" err="1">
                <a:effectLst/>
                <a:latin typeface="KaTeX_Main"/>
              </a:rPr>
              <a:t>n</a:t>
            </a:r>
            <a:r>
              <a:rPr lang="en-IN" b="0" i="1" dirty="0" err="1">
                <a:effectLst/>
                <a:latin typeface="KaTeX_Math"/>
              </a:rPr>
              <a:t>n</a:t>
            </a:r>
            <a:r>
              <a:rPr lang="en-IN" b="0" i="0" dirty="0">
                <a:effectLst/>
                <a:latin typeface="fkGroteskNeue"/>
              </a:rPr>
              <a:t> RRDBs):</a:t>
            </a:r>
            <a:br>
              <a:rPr lang="en-IN" b="0" i="0" dirty="0">
                <a:effectLst/>
                <a:latin typeface="fkGroteskNeue"/>
              </a:rPr>
            </a:br>
            <a:r>
              <a:rPr lang="en-IN" b="0" i="0" dirty="0" err="1">
                <a:effectLst/>
                <a:latin typeface="KaTeX_Main"/>
              </a:rPr>
              <a:t>x</a:t>
            </a:r>
            <a:r>
              <a:rPr lang="en-IN" b="0" i="0" baseline="-25000" dirty="0" err="1">
                <a:effectLst/>
                <a:latin typeface="KaTeX_Main"/>
              </a:rPr>
              <a:t>out</a:t>
            </a:r>
            <a:r>
              <a:rPr lang="en-IN" b="0" i="0" dirty="0">
                <a:effectLst/>
                <a:latin typeface="KaTeX_Main"/>
              </a:rPr>
              <a:t>=</a:t>
            </a:r>
            <a:r>
              <a:rPr lang="en-IN" b="0" i="0" dirty="0" err="1">
                <a:effectLst/>
                <a:latin typeface="KaTeX_Main"/>
              </a:rPr>
              <a:t>x</a:t>
            </a:r>
            <a:r>
              <a:rPr lang="en-IN" b="0" i="0" baseline="-25000" dirty="0" err="1">
                <a:effectLst/>
                <a:latin typeface="KaTeX_Main"/>
              </a:rPr>
              <a:t>in</a:t>
            </a:r>
            <a:r>
              <a:rPr lang="en-IN" b="0" i="0" dirty="0">
                <a:effectLst/>
                <a:latin typeface="KaTeX_Main"/>
              </a:rPr>
              <a:t>+</a:t>
            </a:r>
            <a:r>
              <a:rPr lang="el-GR" b="0" i="0" dirty="0">
                <a:effectLst/>
                <a:latin typeface="KaTeX_Main"/>
              </a:rPr>
              <a:t>β⋅</a:t>
            </a:r>
            <a:r>
              <a:rPr lang="en-IN" b="0" i="0" dirty="0">
                <a:effectLst/>
                <a:latin typeface="KaTeX_Main"/>
              </a:rPr>
              <a:t>F</a:t>
            </a:r>
            <a:r>
              <a:rPr lang="en-IN" b="0" i="0" baseline="-25000" dirty="0">
                <a:effectLst/>
                <a:latin typeface="KaTeX_Main"/>
              </a:rPr>
              <a:t>RRDB</a:t>
            </a:r>
            <a:r>
              <a:rPr lang="en-IN" b="0" i="0" dirty="0">
                <a:effectLst/>
                <a:latin typeface="KaTeX_Main"/>
              </a:rPr>
              <a:t>(</a:t>
            </a:r>
            <a:r>
              <a:rPr lang="en-IN" b="0" i="0" dirty="0" err="1">
                <a:effectLst/>
                <a:latin typeface="KaTeX_Main"/>
              </a:rPr>
              <a:t>x</a:t>
            </a:r>
            <a:r>
              <a:rPr lang="en-IN" b="0" i="0" baseline="-25000" dirty="0" err="1">
                <a:effectLst/>
                <a:latin typeface="KaTeX_Main"/>
              </a:rPr>
              <a:t>in</a:t>
            </a:r>
            <a:r>
              <a:rPr lang="en-IN" b="0" i="0" dirty="0">
                <a:effectLst/>
                <a:latin typeface="KaTeX_Main"/>
              </a:rPr>
              <a:t>)</a:t>
            </a:r>
            <a:br>
              <a:rPr lang="en-IN" b="0" i="0" dirty="0">
                <a:effectLst/>
                <a:latin typeface="fkGroteskNeue"/>
              </a:rPr>
            </a:br>
            <a:r>
              <a:rPr lang="en-IN" b="0" i="0" dirty="0">
                <a:effectLst/>
                <a:latin typeface="fkGroteskNeue"/>
              </a:rPr>
              <a:t>where </a:t>
            </a:r>
            <a:r>
              <a:rPr lang="en-IN" b="0" i="0" dirty="0">
                <a:effectLst/>
                <a:latin typeface="KaTeX_Main"/>
              </a:rPr>
              <a:t>F</a:t>
            </a:r>
            <a:r>
              <a:rPr lang="en-IN" b="0" i="0" baseline="-25000" dirty="0">
                <a:effectLst/>
                <a:latin typeface="KaTeX_Main"/>
              </a:rPr>
              <a:t>RRDB</a:t>
            </a:r>
            <a:r>
              <a:rPr lang="en-IN" b="0" i="0" dirty="0">
                <a:effectLst/>
                <a:latin typeface="fkGroteskNeue"/>
              </a:rPr>
              <a:t> includes all inner Dense Blocks and skips</a:t>
            </a:r>
          </a:p>
          <a:p>
            <a:pPr marL="0" indent="0">
              <a:buNone/>
            </a:pPr>
            <a:br>
              <a:rPr lang="en-IN" sz="1800" dirty="0"/>
            </a:b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6A8B-01FD-4675-9D35-FA0CC50FD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76E8-086A-40F9-B995-AEFD77D9C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28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F7B85-CE8C-89A3-C252-8CE3C400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b="0" i="0">
                <a:solidFill>
                  <a:schemeClr val="bg1"/>
                </a:solidFill>
                <a:effectLst/>
                <a:latin typeface="fkGrotesk"/>
              </a:rPr>
              <a:t>From SRGAN RB to ESRGAN RRDB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047F-E97C-5A97-98C9-28C982266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1"/>
            <a:ext cx="6273972" cy="5593771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SRGAN: RB = Conv → BN → </a:t>
            </a:r>
            <a:r>
              <a:rPr lang="en-IN" b="0" i="0" dirty="0" err="1">
                <a:effectLst/>
                <a:latin typeface="fkGroteskNeue"/>
              </a:rPr>
              <a:t>ReLU</a:t>
            </a:r>
            <a:r>
              <a:rPr lang="en-IN" b="0" i="0" dirty="0">
                <a:effectLst/>
                <a:latin typeface="fkGroteskNeue"/>
              </a:rPr>
              <a:t> → Conv → BN + skip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ESRGAN: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Removes BN (Conv → </a:t>
            </a:r>
            <a:r>
              <a:rPr lang="en-IN" b="0" i="0" dirty="0" err="1">
                <a:effectLst/>
                <a:latin typeface="fkGroteskNeue"/>
              </a:rPr>
              <a:t>ReLU</a:t>
            </a:r>
            <a:r>
              <a:rPr lang="en-IN" b="0" i="0" dirty="0">
                <a:effectLst/>
                <a:latin typeface="fkGroteskNeue"/>
              </a:rPr>
              <a:t> → Conv), enabling deeper networks without instability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RRDB (Residual-in-Residual Dense Block): stacks Dense Blocks, multiplies output by </a:t>
            </a:r>
            <a:r>
              <a:rPr lang="el-GR" b="0" i="0" dirty="0">
                <a:effectLst/>
                <a:latin typeface="KaTeX_Main"/>
              </a:rPr>
              <a:t>β</a:t>
            </a:r>
            <a:r>
              <a:rPr lang="en-US" i="1" dirty="0">
                <a:latin typeface="KaTeX_Math"/>
              </a:rPr>
              <a:t>,</a:t>
            </a:r>
            <a:r>
              <a:rPr lang="el-GR" b="0" i="0" dirty="0">
                <a:effectLst/>
                <a:latin typeface="fkGroteskNeue"/>
              </a:rPr>
              <a:t> </a:t>
            </a:r>
            <a:r>
              <a:rPr lang="en-IN" b="0" i="0" dirty="0">
                <a:effectLst/>
                <a:latin typeface="fkGroteskNeue"/>
              </a:rPr>
              <a:t>then adds skip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Dense Blocks: every Conv layer output is connected to all layers ahead in that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More effective for texture/detail restoration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67279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92EF8-D4F9-0940-D9A6-126ACF00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Latent Variable and Latent Space (Cont.)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77B7A4-06D5-46B1-A8E7-EED24230E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 generative modeling we assume:</a:t>
                </a:r>
              </a:p>
              <a:p>
                <a:pPr marL="0" indent="0">
                  <a:buNone/>
                </a:pPr>
                <a:r>
                  <a:rPr lang="en-US" dirty="0"/>
                  <a:t>(1) z is a point in latent space</a:t>
                </a:r>
              </a:p>
              <a:p>
                <a:pPr marL="0" indent="0">
                  <a:buNone/>
                </a:pPr>
                <a:r>
                  <a:rPr lang="en-US" dirty="0"/>
                  <a:t>(2) sample z from standard multivariate Gaussian</a:t>
                </a:r>
              </a:p>
              <a:p>
                <a:pPr marL="0" indent="0">
                  <a:buNone/>
                </a:pPr>
                <a:r>
                  <a:rPr lang="en-US" dirty="0"/>
                  <a:t>(3) pass the z into a generator network g</a:t>
                </a:r>
              </a:p>
              <a:p>
                <a:pPr marL="0" indent="0">
                  <a:buNone/>
                </a:pPr>
                <a:r>
                  <a:rPr lang="en-IN" dirty="0"/>
                  <a:t>(4) Generator produces complex data 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Where, </a:t>
                </a:r>
              </a:p>
              <a:p>
                <a:pPr marL="0" indent="0">
                  <a:buNone/>
                </a:pPr>
                <a:r>
                  <a:rPr lang="en-IN" i="0" dirty="0">
                    <a:latin typeface="+mj-lt"/>
                  </a:rPr>
                  <a:t>w=</a:t>
                </a:r>
                <a:r>
                  <a:rPr lang="en-US" b="0" i="0" dirty="0">
                    <a:latin typeface="+mj-lt"/>
                  </a:rPr>
                  <a:t>learnable </a:t>
                </a:r>
                <a:r>
                  <a:rPr lang="en-IN" i="0" dirty="0">
                    <a:latin typeface="+mj-lt"/>
                  </a:rPr>
                  <a:t>parameter</a:t>
                </a:r>
                <a:r>
                  <a:rPr lang="en-US" b="0" i="0" dirty="0">
                    <a:latin typeface="+mj-lt"/>
                  </a:rPr>
                  <a:t> used in generator network</a:t>
                </a:r>
                <a:r>
                  <a:rPr lang="en-IN" i="0" dirty="0">
                    <a:latin typeface="+mj-lt"/>
                  </a:rPr>
                  <a:t> 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g is a nonlinear mapping.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77B7A4-06D5-46B1-A8E7-EED24230E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409" y="1028702"/>
                <a:ext cx="6273972" cy="4843462"/>
              </a:xfrm>
              <a:blipFill>
                <a:blip r:embed="rId2"/>
                <a:stretch>
                  <a:fillRect l="-2721" t="-1763" b="-3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637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6EC11-6D9A-F15A-AEF9-CA46E514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b="0" i="0">
                <a:solidFill>
                  <a:schemeClr val="bg1"/>
                </a:solidFill>
                <a:effectLst/>
                <a:latin typeface="fkGrotesk"/>
              </a:rPr>
              <a:t>Practical Impact of Block Changes</a:t>
            </a:r>
            <a:br>
              <a:rPr lang="en-US" sz="3200" b="0" i="0">
                <a:solidFill>
                  <a:schemeClr val="bg1"/>
                </a:solidFill>
                <a:effectLst/>
                <a:latin typeface="fkGrotesk"/>
              </a:rPr>
            </a:br>
            <a:endParaRPr lang="en-IN" sz="3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C38124-699C-DC0A-52CD-3E7CD0F81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506280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380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8B112-A09C-71AF-90C3-4B315673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 b="0" i="0">
                <a:effectLst/>
                <a:latin typeface="fkGrotesk"/>
              </a:rPr>
              <a:t>Relativistic Discriminator</a:t>
            </a:r>
            <a:br>
              <a:rPr lang="en-IN" sz="3700" b="0" i="0">
                <a:effectLst/>
                <a:latin typeface="fkGrotesk"/>
              </a:rPr>
            </a:br>
            <a:endParaRPr lang="en-IN" sz="3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F5181E-42EF-28D6-3776-9C54C7322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1911" y="1887967"/>
                <a:ext cx="9238489" cy="4171087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800" b="0" i="0" dirty="0">
                    <a:effectLst/>
                    <a:latin typeface="fkGroteskNeue"/>
                  </a:rPr>
                  <a:t>Relativistic average GAN (</a:t>
                </a:r>
                <a:r>
                  <a:rPr lang="en-IN" sz="2800" b="0" i="0" dirty="0" err="1">
                    <a:effectLst/>
                    <a:latin typeface="fkGroteskNeue"/>
                  </a:rPr>
                  <a:t>RaGAN</a:t>
                </a:r>
                <a:r>
                  <a:rPr lang="en-IN" sz="2800" b="0" i="0" dirty="0">
                    <a:effectLst/>
                    <a:latin typeface="fkGroteskNeue"/>
                  </a:rPr>
                  <a:t>) loss: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2800" b="0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BR" sz="2800" b="0" i="1">
                        <a:effectLst/>
                        <a:latin typeface="Cambria Math" panose="02040503050406030204" pitchFamily="18" charset="0"/>
                      </a:rPr>
                      <m:t>= − </m:t>
                    </m:r>
                    <m:sSub>
                      <m:sSubPr>
                        <m:ctrlP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  <m:t>𝑟𝑒𝑎</m:t>
                            </m:r>
                            <m:r>
                              <a:rPr lang="en-US" sz="2800" b="0" i="1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800" b="0" i="0">
                                <a:effectLst/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800" b="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pt-BR" sz="2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2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sz="2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𝑓𝑎𝑘𝑒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pt-BR" sz="2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pt-BR" sz="2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𝑓𝑎𝑘𝑒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pt-BR" sz="2800" b="0" i="1">
                        <a:effectLst/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>
                                <a:effectLst/>
                                <a:latin typeface="Cambria Math" panose="02040503050406030204" pitchFamily="18" charset="0"/>
                              </a:rPr>
                              <m:t>𝑓𝑎𝑘𝑒</m:t>
                            </m:r>
                            <m:r>
                              <a:rPr lang="en-US" sz="2800" b="0" i="1">
                                <a:effectLst/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 1 −</m:t>
                                </m:r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𝑓𝑎𝑘𝑒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pt-BR" sz="28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:endParaRPr lang="en-IN" sz="2800" b="0" i="0" dirty="0">
                  <a:effectLst/>
                  <a:latin typeface="fkGroteskNeue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800" b="0" i="0" dirty="0">
                    <a:effectLst/>
                    <a:latin typeface="fkGroteskNeue"/>
                  </a:rPr>
                  <a:t>Discriminator outputs difference of real vs. fake scores, not just absolute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F5181E-42EF-28D6-3776-9C54C7322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1911" y="1887967"/>
                <a:ext cx="9238489" cy="4171087"/>
              </a:xfrm>
              <a:blipFill>
                <a:blip r:embed="rId3"/>
                <a:stretch>
                  <a:fillRect l="-2111" t="-1316" b="-29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30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43EDF-7821-C6C4-B92E-12CA9AE9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626607"/>
            <a:ext cx="9448800" cy="106135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4800" b="0" i="0" dirty="0">
                <a:effectLst/>
                <a:latin typeface="fkGrotesk"/>
              </a:rPr>
              <a:t>ESRGAN—Perceptual Loss</a:t>
            </a:r>
            <a:br>
              <a:rPr lang="en-IN" sz="3700" b="0" i="0" dirty="0">
                <a:effectLst/>
                <a:latin typeface="fkGrotesk"/>
              </a:rPr>
            </a:br>
            <a:endParaRPr lang="en-IN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0A354-2F9E-9D3C-EB2A-79E6A3091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1" y="1887968"/>
                <a:ext cx="9448800" cy="3812746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4400" b="0" i="0" dirty="0">
                    <a:effectLst/>
                    <a:latin typeface="fkGroteskNeue"/>
                  </a:rPr>
                  <a:t>Uses VGG features before activation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  <m:t>𝑝𝑒𝑟𝑐</m:t>
                          </m:r>
                        </m:sub>
                      </m:sSub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) = ||</m:t>
                      </m:r>
                      <m:r>
                        <m:rPr>
                          <m:nor/>
                        </m:rPr>
                        <a:rPr lang="el-GR" sz="4400" i="1">
                          <a:latin typeface="KaTeX_Math"/>
                        </a:rPr>
                        <m:t>ϕ</m:t>
                      </m:r>
                      <m:r>
                        <m:rPr>
                          <m:nor/>
                        </m:rPr>
                        <a:rPr lang="en-IN" sz="4400" i="1" baseline="30000">
                          <a:latin typeface="KaTeX_Math"/>
                        </a:rPr>
                        <m:t>sl</m:t>
                      </m:r>
                      <m:r>
                        <a:rPr lang="en-US" sz="44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  <m:t>𝐻𝑅</m:t>
                          </m:r>
                        </m:sub>
                      </m:sSub>
                      <m:r>
                        <a:rPr lang="en-US" sz="4400" b="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sz="4400" i="1">
                          <a:latin typeface="KaTeX_Math"/>
                        </a:rPr>
                        <m:t>ϕ</m:t>
                      </m:r>
                      <m:r>
                        <m:rPr>
                          <m:nor/>
                        </m:rPr>
                        <a:rPr lang="en-IN" sz="4400" i="1" baseline="30000">
                          <a:latin typeface="KaTeX_Math"/>
                        </a:rPr>
                        <m:t>sl</m:t>
                      </m:r>
                      <m:r>
                        <a:rPr lang="en-US" sz="44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4400" b="0" i="1">
                              <a:effectLst/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IN" sz="4400" b="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400" b="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44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I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4400" b="0" i="0" dirty="0">
                  <a:effectLst/>
                  <a:latin typeface="fkGroteskNeue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l-GR" sz="4400" b="0" i="1" dirty="0">
                    <a:effectLst/>
                    <a:latin typeface="KaTeX_Math"/>
                  </a:rPr>
                  <a:t>ϕ</a:t>
                </a:r>
                <a:r>
                  <a:rPr lang="en-IN" sz="4400" b="0" i="1" baseline="30000" dirty="0" err="1">
                    <a:effectLst/>
                    <a:latin typeface="KaTeX_Math"/>
                  </a:rPr>
                  <a:t>sl</a:t>
                </a:r>
                <a:r>
                  <a:rPr lang="en-IN" sz="4400" b="0" i="0" dirty="0">
                    <a:effectLst/>
                    <a:latin typeface="KaTeX_Main"/>
                  </a:rPr>
                  <a:t>(⋅)</a:t>
                </a:r>
                <a:r>
                  <a:rPr lang="en-IN" sz="4400" b="0" i="0" dirty="0">
                    <a:effectLst/>
                    <a:latin typeface="fkGroteskNeue"/>
                  </a:rPr>
                  <a:t>: features from VGG at layer l, before activation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0A354-2F9E-9D3C-EB2A-79E6A3091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1" y="1887968"/>
                <a:ext cx="9448800" cy="3812746"/>
              </a:xfrm>
              <a:blipFill>
                <a:blip r:embed="rId2"/>
                <a:stretch>
                  <a:fillRect l="-3290" t="-2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294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8947-B18E-C931-6CF8-651701ED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0" i="0" dirty="0">
                <a:effectLst/>
                <a:latin typeface="fkGrotesk"/>
              </a:rPr>
              <a:t>ESRGAN—Pixel-wise Loss</a:t>
            </a:r>
            <a:br>
              <a:rPr lang="en-IN" b="0" i="0" dirty="0">
                <a:effectLst/>
                <a:latin typeface="fkGrotesk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FE676-0766-5508-5F61-6581B445A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4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4400" i="1" dirty="0" smtClean="0">
                              <a:latin typeface="Cambria Math" panose="02040503050406030204" pitchFamily="18" charset="0"/>
                            </a:rPr>
                            <m:t>𝑝𝑖𝑥</m:t>
                          </m:r>
                        </m:sub>
                      </m:sSub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IN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4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440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IN" sz="4400" i="1" dirty="0" smtClean="0">
                                          <a:latin typeface="Cambria Math" panose="02040503050406030204" pitchFamily="18" charset="0"/>
                                        </a:rPr>
                                        <m:t>𝐻𝑅</m:t>
                                      </m:r>
                                    </m:sub>
                                  </m:sSub>
                                  <m:r>
                                    <a:rPr lang="en-IN" sz="4400" i="1" dirty="0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en-IN" sz="440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IN" sz="4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44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4400" i="1" dirty="0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IN" sz="4400" i="1" dirty="0" smtClean="0">
                                              <a:latin typeface="Cambria Math" panose="02040503050406030204" pitchFamily="18" charset="0"/>
                                            </a:rPr>
                                            <m:t>𝐿𝑅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 sz="4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4400" dirty="0"/>
              </a:p>
              <a:p>
                <a:pPr marL="0" indent="0">
                  <a:buNone/>
                </a:pPr>
                <a:r>
                  <a:rPr lang="en-US" sz="4400" b="0" i="0" dirty="0">
                    <a:effectLst/>
                    <a:latin typeface="fkGroteskNeue"/>
                  </a:rPr>
                  <a:t>Sharpness via L1 preferred over L2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FE676-0766-5508-5F61-6581B445A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090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E355B3C-C21C-4CED-96E5-68A42FC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627C5-BBD2-EEA7-E621-2A55F36E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454" y="919778"/>
            <a:ext cx="7329225" cy="1473797"/>
          </a:xfrm>
        </p:spPr>
        <p:txBody>
          <a:bodyPr anchor="t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IN" sz="4800" b="0" i="0" dirty="0">
                <a:effectLst/>
                <a:latin typeface="fkGrotesk"/>
              </a:rPr>
              <a:t>ESRGAN—Total Generator Loss</a:t>
            </a:r>
            <a:br>
              <a:rPr lang="en-IN" sz="3400" b="0" i="0" dirty="0">
                <a:effectLst/>
                <a:latin typeface="fkGrotesk"/>
              </a:rPr>
            </a:br>
            <a:endParaRPr lang="en-IN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0B4E8-7F62-0869-BEE2-4BC8D4231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641001"/>
                <a:ext cx="7329225" cy="31519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IN" sz="4000" b="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𝑝𝑒𝑟𝑐</m:t>
                        </m:r>
                      </m:sub>
                    </m:sSub>
                    <m:r>
                      <a:rPr lang="en-IN" sz="4000" b="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4000" b="0" i="1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sSub>
                      <m:sSubPr>
                        <m:ctrlPr>
                          <a:rPr lang="en-US" sz="40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𝑅𝑎𝐺𝐴𝑁</m:t>
                        </m:r>
                      </m:sub>
                    </m:sSub>
                    <m:r>
                      <a:rPr lang="en-IN" sz="4000" b="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4000" b="0" i="1">
                        <a:effectLst/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40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4000" b="0" i="1">
                            <a:effectLst/>
                            <a:latin typeface="Cambria Math" panose="02040503050406030204" pitchFamily="18" charset="0"/>
                          </a:rPr>
                          <m:t>𝑝𝑖𝑥</m:t>
                        </m:r>
                      </m:sub>
                    </m:sSub>
                  </m:oMath>
                </a14:m>
                <a:r>
                  <a:rPr lang="en-IN" sz="4000" b="0" i="1" dirty="0">
                    <a:effectLst/>
                    <a:latin typeface="KaTeX_Math"/>
                  </a:rPr>
                  <a:t>  </a:t>
                </a:r>
              </a:p>
              <a:p>
                <a:r>
                  <a:rPr lang="el-GR" sz="4000" b="0" i="0" dirty="0">
                    <a:effectLst/>
                    <a:latin typeface="KaTeX_Main"/>
                  </a:rPr>
                  <a:t>λ</a:t>
                </a:r>
                <a:r>
                  <a:rPr lang="en-IN" sz="4000" b="0" i="0" dirty="0">
                    <a:effectLst/>
                    <a:latin typeface="KaTeX_Main"/>
                  </a:rPr>
                  <a:t>adv,</a:t>
                </a:r>
                <a:r>
                  <a:rPr lang="el-GR" sz="4000" b="0" i="0" dirty="0">
                    <a:effectLst/>
                    <a:latin typeface="KaTeX_Main"/>
                  </a:rPr>
                  <a:t>η</a:t>
                </a:r>
                <a:r>
                  <a:rPr lang="el-GR" sz="4000" b="0" i="0" dirty="0">
                    <a:effectLst/>
                    <a:latin typeface="fkGroteskNeue"/>
                  </a:rPr>
                  <a:t>: </a:t>
                </a:r>
                <a:r>
                  <a:rPr lang="en-IN" sz="4000" b="0" i="0" dirty="0">
                    <a:effectLst/>
                    <a:latin typeface="fkGroteskNeue"/>
                  </a:rPr>
                  <a:t>loss weights for adversarial, pixel terms</a:t>
                </a:r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0B4E8-7F62-0869-BEE2-4BC8D4231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641001"/>
                <a:ext cx="7329225" cy="3151991"/>
              </a:xfrm>
              <a:blipFill>
                <a:blip r:embed="rId2"/>
                <a:stretch>
                  <a:fillRect l="-3577" r="-4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901532A-A6DC-4220-97C8-129DCA3A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39"/>
            <a:ext cx="12191999" cy="449257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54000"/>
                </a:schemeClr>
              </a:gs>
              <a:gs pos="85000">
                <a:schemeClr val="accent5">
                  <a:alpha val="8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2B6480-5131-4F3F-B6E3-CB1AB0E6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7506"/>
            <a:ext cx="8153398" cy="449258"/>
          </a:xfrm>
          <a:prstGeom prst="rect">
            <a:avLst/>
          </a:prstGeom>
          <a:gradFill>
            <a:gsLst>
              <a:gs pos="0">
                <a:schemeClr val="accent6">
                  <a:alpha val="18000"/>
                </a:schemeClr>
              </a:gs>
              <a:gs pos="95000">
                <a:schemeClr val="accent2">
                  <a:alpha val="59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4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50EFF-D6AD-3399-4BA1-E8830BB2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IN" sz="3200" b="0" i="0">
                <a:solidFill>
                  <a:schemeClr val="bg1"/>
                </a:solidFill>
                <a:effectLst/>
                <a:latin typeface="fkGrotesk"/>
              </a:rPr>
              <a:t>ESRGAN Training Strategy</a:t>
            </a:r>
            <a:endParaRPr lang="en-IN" sz="3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517B9A-8D19-FECA-7471-B38F1A0374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591638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285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4EBDF-7856-8776-7FB7-C252CCE0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IN" sz="3000" b="0" i="0">
                <a:solidFill>
                  <a:schemeClr val="bg1"/>
                </a:solidFill>
                <a:effectLst/>
                <a:latin typeface="fkGrotesk"/>
              </a:rPr>
              <a:t>ESRGAN Visual Outputs &amp; Performance</a:t>
            </a:r>
            <a:endParaRPr lang="en-IN" sz="3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5F63AD-1D91-9809-6AE4-FFF3C7DB4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128840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994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9A77-85DC-A4F4-C8CB-39B0C6EE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>
                <a:effectLst/>
                <a:latin typeface="fkGrotesk"/>
              </a:rPr>
              <a:t>Advanced ESRGAN Variants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7B7D-700F-1840-7EBB-150ED41F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fkGroteskNeue"/>
              </a:rPr>
              <a:t>Real-ESRGAN: Use synthetic degraded images, better handles real-world low-res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fkGroteskNeue"/>
              </a:rPr>
              <a:t>MSA-ESRGAN: Multi-scale attention U-Net discriminator for richer feature fusion [see Nature, Nov. 2024]​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fkGroteskNeue"/>
              </a:rPr>
              <a:t>Channel/Spatial Attention Fusing Module (see formulas in ):​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fkGroteskNeue"/>
              </a:rPr>
              <a:t>CAM: Emphasizes/weights important features across channels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fkGroteskNeue"/>
              </a:rPr>
              <a:t>SAM: Highlights spatially relevant regions using pooling and convolutions</a:t>
            </a:r>
          </a:p>
        </p:txBody>
      </p:sp>
    </p:spTree>
    <p:extLst>
      <p:ext uri="{BB962C8B-B14F-4D97-AF65-F5344CB8AC3E}">
        <p14:creationId xmlns:p14="http://schemas.microsoft.com/office/powerpoint/2010/main" val="106808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2FB8-0DDA-CB57-1432-E2F47ABF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2785-36C3-93EA-3528-68A0D637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2264"/>
            <a:ext cx="10241280" cy="4242816"/>
          </a:xfrm>
        </p:spPr>
        <p:txBody>
          <a:bodyPr>
            <a:normAutofit fontScale="70000" lnSpcReduction="20000"/>
          </a:bodyPr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Goodfellow, I.,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Pouget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-Abadie, J., Mirza, M., Xu, B.,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Warde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-Farley, D.,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Ozair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Courville, A. and Bengio, Y., 2020. Generative adversarial networks.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63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(11), pp.139-144.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Metz, L.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Chintala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2015. Unsupervised representation learning with deep convolutional generative adversarial networks.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arXiv:1511.06434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J.Y., Park, T., Isola, P. and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Efros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A.A., 2017. Unpaired image-to-image translation using cycle-consistent adversarial networks. In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2223-2232).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Ledig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Theis, L.,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Huszár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F., Caballero, J., Cunningham, A., Acosta, A., Aitken, A.,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Tejani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Totz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Wang, Z. and Shi, W., 2017. Photo-realistic single image super-resolution using a generative adversarial network. In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4681-4690).</a:t>
            </a:r>
          </a:p>
          <a:p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X., Yu, K., Wu, S., Gu, J., Liu, Y., Dong, C.,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and Change Loy, C., 2018.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Esrgan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Enhanced super-resolution generative adversarial networks. In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European conference on computer vision (ECCV) workshops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0-0).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597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090DD8-7B3F-6B35-10B7-A9FE4A47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71" y="213343"/>
            <a:ext cx="10992929" cy="529230"/>
          </a:xfrm>
        </p:spPr>
        <p:txBody>
          <a:bodyPr>
            <a:normAutofit fontScale="90000"/>
          </a:bodyPr>
          <a:lstStyle/>
          <a:p>
            <a:pPr algn="ctr"/>
            <a:r>
              <a:rPr lang="en-IN"/>
              <a:t>T</a:t>
            </a:r>
            <a:r>
              <a:t>hank You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68557C-1EF7-009A-5A8A-7DF10E69C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71834"/>
              </p:ext>
            </p:extLst>
          </p:nvPr>
        </p:nvGraphicFramePr>
        <p:xfrm>
          <a:off x="264271" y="803868"/>
          <a:ext cx="54000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2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Saba Akram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2.7%</a:t>
                      </a:r>
                      <a:endParaRPr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 err="1"/>
                        <a:t>Ranjesh</a:t>
                      </a:r>
                      <a:r>
                        <a:rPr sz="1200"/>
                        <a:t> Kumar 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2521MA01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Ashish Rao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Srijan Ghosh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Rachna </a:t>
                      </a:r>
                      <a:r>
                        <a:rPr sz="1200" err="1"/>
                        <a:t>Mahawar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sz="1200"/>
                        <a:t>Priyanka Sarkar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Shivam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Kamakhya Mishra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Ganesh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2521EE11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Shalini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Gunja Kumari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Bipul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Ashwani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Mehar </a:t>
                      </a:r>
                      <a:r>
                        <a:rPr sz="1200" err="1"/>
                        <a:t>Keshvendra</a:t>
                      </a:r>
                      <a:r>
                        <a:rPr sz="1200"/>
                        <a:t>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Abhishek Kumar Pandey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Deeksha Chaudhary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Irfan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2421CS31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Deepak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200"/>
                        <a:t>Shubham Anand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30E07D-51C3-CD50-83FB-7FFB2BB4C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911029"/>
              </p:ext>
            </p:extLst>
          </p:nvPr>
        </p:nvGraphicFramePr>
        <p:xfrm>
          <a:off x="5857200" y="803868"/>
          <a:ext cx="5400000" cy="53115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746">
                <a:tc>
                  <a:txBody>
                    <a:bodyPr/>
                    <a:lstStyle/>
                    <a:p>
                      <a:r>
                        <a:rPr sz="12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Bibek 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Aditya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Sandhya Kumari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Kriti Kumari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Madiha Tariq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2521CS33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605">
                <a:tc>
                  <a:txBody>
                    <a:bodyPr/>
                    <a:lstStyle/>
                    <a:p>
                      <a:r>
                        <a:rPr sz="1200"/>
                        <a:t>Kamala Kant Yadav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Raju Debnath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Raj Ratna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Gaurav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Sanjib Chowdhury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Nitesh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2421EE24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Paritosh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Nairita 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2422EE05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Sanaya Malik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Suriyaprasad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2421ME11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4514">
                <a:tc>
                  <a:txBody>
                    <a:bodyPr/>
                    <a:lstStyle/>
                    <a:p>
                      <a:r>
                        <a:rPr sz="1200"/>
                        <a:t>Vikas Kumar </a:t>
                      </a:r>
                      <a:r>
                        <a:rPr sz="1200" err="1"/>
                        <a:t>Keshari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2422EE04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Soumya Majumdar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2422CS11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3746">
                <a:tc>
                  <a:txBody>
                    <a:bodyPr/>
                    <a:lstStyle/>
                    <a:p>
                      <a:r>
                        <a:rPr sz="1200"/>
                        <a:t>Radhey Shyam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2521CS09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W Cen MT"/>
                        </a:rPr>
                        <a:t>2.7%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10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F630-B80C-96AB-360C-99F1E731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and Latent Space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027C7-7979-BEBD-C5F3-A37EBE478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3263" y="2103120"/>
                <a:ext cx="10241280" cy="39593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/>
                  <a:t>So, x is produced by g(</a:t>
                </a:r>
                <a:r>
                  <a:rPr lang="en-IN" dirty="0" err="1"/>
                  <a:t>z,w</a:t>
                </a:r>
                <a:r>
                  <a:rPr lang="en-IN" dirty="0"/>
                  <a:t>)</a:t>
                </a:r>
                <a:br>
                  <a:rPr lang="en-IN" dirty="0"/>
                </a:br>
                <a:r>
                  <a:rPr lang="en-IN" dirty="0"/>
                  <a:t>and the distribution of 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 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 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)+…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IN" i="1" dirty="0" err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IN" i="1" dirty="0" err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N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 err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i="1" dirty="0" err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027C7-7979-BEBD-C5F3-A37EBE478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3263" y="2103120"/>
                <a:ext cx="10241280" cy="3959352"/>
              </a:xfrm>
              <a:blipFill>
                <a:blip r:embed="rId3"/>
                <a:stretch>
                  <a:fillRect l="-1845" t="-1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8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59811-19DD-9B75-0A31-FBAD6728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 fontScale="90000"/>
          </a:bodyPr>
          <a:lstStyle/>
          <a:p>
            <a:r>
              <a:rPr lang="en-US" sz="3200" b="0" i="0">
                <a:solidFill>
                  <a:schemeClr val="bg1"/>
                </a:solidFill>
                <a:effectLst/>
                <a:latin typeface="fkGroteskNeue"/>
              </a:rPr>
              <a:t>Why we can not compute Likelihood </a:t>
            </a:r>
            <a:endParaRPr lang="en-IN" sz="3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29343-54D6-FCD6-A2FE-5C60DAA88F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1" y="1028699"/>
                <a:ext cx="9448799" cy="360045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IN" sz="28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pl-PL" sz="2800" b="0" i="1">
                          <a:effectLst/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pl-PL" sz="2800" b="0" i="1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pl-PL" sz="2800" b="0" i="1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l-PL" sz="2800" b="0" i="1">
                          <a:effectLst/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IN" sz="28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N" sz="2800" b="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b="0" i="1">
                          <a:effectLst/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l-GR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b="0" i="0" dirty="0">
                  <a:effectLst/>
                  <a:latin typeface="fkGroteskNeue"/>
                </a:endParaRPr>
              </a:p>
              <a:p>
                <a:pPr marL="0" indent="0">
                  <a:buNone/>
                </a:pPr>
                <a:r>
                  <a:rPr lang="el-GR" sz="2800" b="0" i="1" dirty="0">
                    <a:effectLst/>
                    <a:latin typeface="KaTeX_Math"/>
                  </a:rPr>
                  <a:t>δ</a:t>
                </a:r>
                <a:r>
                  <a:rPr lang="el-GR" sz="2800" b="0" i="0" dirty="0">
                    <a:effectLst/>
                    <a:latin typeface="KaTeX_Main"/>
                  </a:rPr>
                  <a:t>⇒</a:t>
                </a:r>
                <a:r>
                  <a:rPr lang="el-GR" sz="2800" b="0" i="0" dirty="0">
                    <a:effectLst/>
                    <a:latin typeface="fkGroteskNeue"/>
                  </a:rPr>
                  <a:t> </a:t>
                </a:r>
                <a:r>
                  <a:rPr lang="en-IN" sz="2800" b="0" i="0" dirty="0">
                    <a:effectLst/>
                    <a:latin typeface="fkGroteskNeue"/>
                  </a:rPr>
                  <a:t>Dirac's Delta distribution.</a:t>
                </a:r>
              </a:p>
              <a:p>
                <a:pPr marL="0" indent="0">
                  <a:buNone/>
                </a:pPr>
                <a:r>
                  <a:rPr lang="en-IN" sz="2800" b="0" i="0" dirty="0">
                    <a:effectLst/>
                    <a:latin typeface="fkGroteskNeue"/>
                  </a:rPr>
                  <a:t>So,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N" sz="2800" b="0" i="1">
                          <a:effectLst/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l-GR" sz="2800" b="0" i="1">
                          <a:effectLst/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l-GR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 b="0" i="1"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IN" sz="2800" b="0" i="1">
                          <a:effectLst/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sepChr m:val="∣"/>
                          <m:ctrlP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IN" sz="2800" b="0" i="1"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IN" sz="2800" b="0" i="1">
                          <a:effectLst/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IN" sz="2800" b="0" i="0" dirty="0">
                  <a:effectLst/>
                  <a:latin typeface="KaTeX_Main"/>
                </a:endParaRPr>
              </a:p>
              <a:p>
                <a:pPr marL="0" indent="0">
                  <a:buNone/>
                </a:pPr>
                <a:r>
                  <a:rPr lang="en-IN" sz="2800" b="0" i="0" dirty="0">
                    <a:effectLst/>
                    <a:latin typeface="fkGroteskNeue"/>
                  </a:rPr>
                  <a:t>This integral defines the likelihood of </a:t>
                </a:r>
                <a:r>
                  <a:rPr lang="en-IN" sz="2800" b="0" i="1" dirty="0">
                    <a:effectLst/>
                    <a:latin typeface="KaTeX_Math"/>
                  </a:rPr>
                  <a:t>x</a:t>
                </a:r>
                <a:r>
                  <a:rPr lang="en-IN" sz="2800" b="0" i="0" dirty="0">
                    <a:effectLst/>
                    <a:latin typeface="fkGroteskNeue"/>
                  </a:rPr>
                  <a:t> under the model.</a:t>
                </a:r>
              </a:p>
              <a:p>
                <a:pPr marL="0" indent="0">
                  <a:buNone/>
                </a:pPr>
                <a:endParaRPr lang="en-IN" sz="1800" b="0" i="0" dirty="0">
                  <a:effectLst/>
                  <a:latin typeface="fkGroteskNeue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29343-54D6-FCD6-A2FE-5C60DAA88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1" y="1028699"/>
                <a:ext cx="9448799" cy="3600451"/>
              </a:xfrm>
              <a:blipFill>
                <a:blip r:embed="rId2"/>
                <a:stretch>
                  <a:fillRect l="-2129" b="-38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01629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4678</Words>
  <Application>Microsoft Office PowerPoint</Application>
  <PresentationFormat>Widescreen</PresentationFormat>
  <Paragraphs>571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5" baseType="lpstr">
      <vt:lpstr>Aptos</vt:lpstr>
      <vt:lpstr>Arial</vt:lpstr>
      <vt:lpstr>Calibri</vt:lpstr>
      <vt:lpstr>Cambria Math</vt:lpstr>
      <vt:lpstr>fkGrotesk</vt:lpstr>
      <vt:lpstr>fkGroteskNeue</vt:lpstr>
      <vt:lpstr>Google Sans Text</vt:lpstr>
      <vt:lpstr>KaTeX_Main</vt:lpstr>
      <vt:lpstr>KaTeX_Math</vt:lpstr>
      <vt:lpstr>Nunito</vt:lpstr>
      <vt:lpstr>Roboto</vt:lpstr>
      <vt:lpstr>Times New Roman</vt:lpstr>
      <vt:lpstr>Tw Cen MT</vt:lpstr>
      <vt:lpstr>Tw Cen MT</vt:lpstr>
      <vt:lpstr>Wingdings</vt:lpstr>
      <vt:lpstr>GradientRiseVTI</vt:lpstr>
      <vt:lpstr>GAN: DCGAN, CycleGAN, SRGAN / ESRGAN</vt:lpstr>
      <vt:lpstr>Generative Models </vt:lpstr>
      <vt:lpstr>Generative Models(Cont.)</vt:lpstr>
      <vt:lpstr>Latent Variable and Latent Space</vt:lpstr>
      <vt:lpstr>Latent Variable and Latent Space (Cont.)</vt:lpstr>
      <vt:lpstr>Latent Variable and Latent Space (Cont.)</vt:lpstr>
      <vt:lpstr>Latent Variable and Latent Space (Cont.)</vt:lpstr>
      <vt:lpstr>Latent Variable and Latent Space (Cont.)</vt:lpstr>
      <vt:lpstr>Why we can not compute Likelihood </vt:lpstr>
      <vt:lpstr>Why we can not compute Likelihood </vt:lpstr>
      <vt:lpstr>GAN</vt:lpstr>
      <vt:lpstr>PowerPoint Presentation</vt:lpstr>
      <vt:lpstr>GAN</vt:lpstr>
      <vt:lpstr>PowerPoint Presentation</vt:lpstr>
      <vt:lpstr>Loss Function(cont.)</vt:lpstr>
      <vt:lpstr>Loss Function(cont.)</vt:lpstr>
      <vt:lpstr>Loss Function(cont.)</vt:lpstr>
      <vt:lpstr>Loss Function(cont.)</vt:lpstr>
      <vt:lpstr>Gan Training</vt:lpstr>
      <vt:lpstr>Gan Training</vt:lpstr>
      <vt:lpstr>Gan Training(Cont.)</vt:lpstr>
      <vt:lpstr>Gan Training(Cont.)</vt:lpstr>
      <vt:lpstr>Instance Noise</vt:lpstr>
      <vt:lpstr>What is DCGAN? </vt:lpstr>
      <vt:lpstr>Motivation &amp; Applications </vt:lpstr>
      <vt:lpstr>Architecture OF DCGAN</vt:lpstr>
      <vt:lpstr>Architecture OF DCGAN (Cont.)</vt:lpstr>
      <vt:lpstr>DCGAN Generator Architecture</vt:lpstr>
      <vt:lpstr>DCGAN Discriminator Architecture </vt:lpstr>
      <vt:lpstr>MinMax Loss </vt:lpstr>
      <vt:lpstr>Mathematical Foundation of DCGAN </vt:lpstr>
      <vt:lpstr>Example 1 </vt:lpstr>
      <vt:lpstr> Example 2 </vt:lpstr>
      <vt:lpstr>What is CycleGAN</vt:lpstr>
      <vt:lpstr>PowerPoint Presentation</vt:lpstr>
      <vt:lpstr>CycleGAN Architecture </vt:lpstr>
      <vt:lpstr>Forward and Backward Cycles  </vt:lpstr>
      <vt:lpstr>Loss Functions in CycleGAN </vt:lpstr>
      <vt:lpstr>Adversarial Loss  </vt:lpstr>
      <vt:lpstr>Cycle Consistency Loss </vt:lpstr>
      <vt:lpstr>Identity Loss </vt:lpstr>
      <vt:lpstr>Combined Total Loss Function </vt:lpstr>
      <vt:lpstr>Detailed Network Architecture </vt:lpstr>
      <vt:lpstr>Optimization &amp; Training Details </vt:lpstr>
      <vt:lpstr> Example </vt:lpstr>
      <vt:lpstr>Motivation for Super-Resolution </vt:lpstr>
      <vt:lpstr>SISR Problem Statement </vt:lpstr>
      <vt:lpstr>SRGAN </vt:lpstr>
      <vt:lpstr>SRGAN Architecture </vt:lpstr>
      <vt:lpstr>SRGAN Architecture (Cont.)</vt:lpstr>
      <vt:lpstr> Generator Network — Input and First Layers</vt:lpstr>
      <vt:lpstr>Generator — Residual Blocks Core (Block-by-Block)</vt:lpstr>
      <vt:lpstr>Generator — Residual Block Details</vt:lpstr>
      <vt:lpstr>Generator — Post-Residual Processing</vt:lpstr>
      <vt:lpstr>Generator — Upsampling and Output Layers</vt:lpstr>
      <vt:lpstr>Generator — Full Data Flow &amp; Connections</vt:lpstr>
      <vt:lpstr>Discriminator Network — Input and Early Layers</vt:lpstr>
      <vt:lpstr>Discriminator — Progressive Feature Expansion</vt:lpstr>
      <vt:lpstr>Discriminator — Transition to Fully-Connected (Dense) Layers</vt:lpstr>
      <vt:lpstr>Discriminator — Real vs. Fake Decision</vt:lpstr>
      <vt:lpstr>Mathematical Formulation </vt:lpstr>
      <vt:lpstr>Loss Functions</vt:lpstr>
      <vt:lpstr>SRGAN—Limitations and the Need for ESRGAN</vt:lpstr>
      <vt:lpstr>Architecture diagram</vt:lpstr>
      <vt:lpstr>SRGAN Residual Block (RB)</vt:lpstr>
      <vt:lpstr>Removing BN in Residual Blocks (RB w/o BN)</vt:lpstr>
      <vt:lpstr>RRDB—Residual in Residual Dense Block </vt:lpstr>
      <vt:lpstr>RRDB—Residual in Residual Dense Block (Cont.)</vt:lpstr>
      <vt:lpstr>From SRGAN RB to ESRGAN RRDB</vt:lpstr>
      <vt:lpstr>Practical Impact of Block Changes </vt:lpstr>
      <vt:lpstr>Relativistic Discriminator </vt:lpstr>
      <vt:lpstr>ESRGAN—Perceptual Loss </vt:lpstr>
      <vt:lpstr>ESRGAN—Pixel-wise Loss </vt:lpstr>
      <vt:lpstr>ESRGAN—Total Generator Loss </vt:lpstr>
      <vt:lpstr>ESRGAN Training Strategy</vt:lpstr>
      <vt:lpstr>ESRGAN Visual Outputs &amp; Performance</vt:lpstr>
      <vt:lpstr>Advanced ESRGAN Variants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GAN: DCGAN, CycleGAN, SRGAN / ESRGAN</dc:title>
  <dc:creator>Srijan Ghosh</dc:creator>
  <cp:lastModifiedBy>Srijan Ghosh</cp:lastModifiedBy>
  <cp:revision>60</cp:revision>
  <cp:lastPrinted>2025-11-19T10:33:17Z</cp:lastPrinted>
  <dcterms:created xsi:type="dcterms:W3CDTF">2025-11-14T07:04:15Z</dcterms:created>
  <dcterms:modified xsi:type="dcterms:W3CDTF">2025-11-19T14:15:24Z</dcterms:modified>
</cp:coreProperties>
</file>